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71" r:id="rId3"/>
    <p:sldId id="258" r:id="rId4"/>
    <p:sldId id="259" r:id="rId5"/>
    <p:sldId id="260" r:id="rId6"/>
    <p:sldId id="264" r:id="rId7"/>
    <p:sldId id="261" r:id="rId8"/>
    <p:sldId id="265" r:id="rId9"/>
    <p:sldId id="266"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24"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949E5-70E1-4256-BFEE-14A4057E307C}" type="datetimeFigureOut">
              <a:rPr lang="ru-RU" smtClean="0"/>
              <a:pPr/>
              <a:t>27.10.2015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2CDDF-0961-444D-B3FB-29E8C7F2F82E}" type="slidenum">
              <a:rPr lang="ru-RU" smtClean="0"/>
              <a:pPr/>
              <a:t>‹#›</a:t>
            </a:fld>
            <a:endParaRPr lang="ru-RU"/>
          </a:p>
        </p:txBody>
      </p:sp>
    </p:spTree>
    <p:extLst>
      <p:ext uri="{BB962C8B-B14F-4D97-AF65-F5344CB8AC3E}">
        <p14:creationId xmlns:p14="http://schemas.microsoft.com/office/powerpoint/2010/main" xmlns="" val="359187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32CDDF-0961-444D-B3FB-29E8C7F2F82E}" type="slidenum">
              <a:rPr lang="ru-RU" smtClean="0"/>
              <a:pPr/>
              <a:t>3</a:t>
            </a:fld>
            <a:endParaRPr lang="ru-RU"/>
          </a:p>
        </p:txBody>
      </p:sp>
    </p:spTree>
    <p:extLst>
      <p:ext uri="{BB962C8B-B14F-4D97-AF65-F5344CB8AC3E}">
        <p14:creationId xmlns:p14="http://schemas.microsoft.com/office/powerpoint/2010/main" xmlns="" val="4413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C32CDDF-0961-444D-B3FB-29E8C7F2F82E}" type="slidenum">
              <a:rPr lang="ru-RU" smtClean="0"/>
              <a:pPr/>
              <a:t>8</a:t>
            </a:fld>
            <a:endParaRPr lang="ru-RU"/>
          </a:p>
        </p:txBody>
      </p:sp>
    </p:spTree>
    <p:extLst>
      <p:ext uri="{BB962C8B-B14F-4D97-AF65-F5344CB8AC3E}">
        <p14:creationId xmlns:p14="http://schemas.microsoft.com/office/powerpoint/2010/main" xmlns="" val="3213063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en-US" smtClean="0"/>
              <a:t>Click to edit Master subtitle style</a:t>
            </a:r>
            <a:endParaRPr lang="en-US"/>
          </a:p>
        </p:txBody>
      </p:sp>
    </p:spTree>
    <p:extLst>
      <p:ext uri="{BB962C8B-B14F-4D97-AF65-F5344CB8AC3E}">
        <p14:creationId xmlns:p14="http://schemas.microsoft.com/office/powerpoint/2010/main" xmlns="" val="177601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420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4583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693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9703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6611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5696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2427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41648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184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48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6466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p:txBody>
      </p:sp>
    </p:spTree>
    <p:extLst>
      <p:ext uri="{BB962C8B-B14F-4D97-AF65-F5344CB8AC3E}">
        <p14:creationId xmlns:p14="http://schemas.microsoft.com/office/powerpoint/2010/main" xmlns="" val="345371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Mead Bold" pitchFamily="2" charset="0"/>
        </a:defRPr>
      </a:lvl2pPr>
      <a:lvl3pPr algn="ctr" rtl="0" fontAlgn="base">
        <a:spcBef>
          <a:spcPct val="0"/>
        </a:spcBef>
        <a:spcAft>
          <a:spcPct val="0"/>
        </a:spcAft>
        <a:defRPr sz="4400">
          <a:solidFill>
            <a:schemeClr val="bg1"/>
          </a:solidFill>
          <a:latin typeface="Mead Bold" pitchFamily="2" charset="0"/>
        </a:defRPr>
      </a:lvl3pPr>
      <a:lvl4pPr algn="ctr" rtl="0" fontAlgn="base">
        <a:spcBef>
          <a:spcPct val="0"/>
        </a:spcBef>
        <a:spcAft>
          <a:spcPct val="0"/>
        </a:spcAft>
        <a:defRPr sz="4400">
          <a:solidFill>
            <a:schemeClr val="bg1"/>
          </a:solidFill>
          <a:latin typeface="Mead Bold" pitchFamily="2" charset="0"/>
        </a:defRPr>
      </a:lvl4pPr>
      <a:lvl5pPr algn="ctr" rtl="0" fontAlgn="base">
        <a:spcBef>
          <a:spcPct val="0"/>
        </a:spcBef>
        <a:spcAft>
          <a:spcPct val="0"/>
        </a:spcAft>
        <a:defRPr sz="4400">
          <a:solidFill>
            <a:schemeClr val="bg1"/>
          </a:solidFill>
          <a:latin typeface="Mead Bold" pitchFamily="2" charset="0"/>
        </a:defRPr>
      </a:lvl5pPr>
      <a:lvl6pPr marL="457200" algn="ctr" rtl="0" eaLnBrk="1" fontAlgn="base" hangingPunct="1">
        <a:spcBef>
          <a:spcPct val="0"/>
        </a:spcBef>
        <a:spcAft>
          <a:spcPct val="0"/>
        </a:spcAft>
        <a:defRPr sz="4400">
          <a:solidFill>
            <a:schemeClr val="bg1"/>
          </a:solidFill>
          <a:latin typeface="Mead Bold" pitchFamily="2" charset="0"/>
        </a:defRPr>
      </a:lvl6pPr>
      <a:lvl7pPr marL="914400" algn="ctr" rtl="0" eaLnBrk="1" fontAlgn="base" hangingPunct="1">
        <a:spcBef>
          <a:spcPct val="0"/>
        </a:spcBef>
        <a:spcAft>
          <a:spcPct val="0"/>
        </a:spcAft>
        <a:defRPr sz="4400">
          <a:solidFill>
            <a:schemeClr val="bg1"/>
          </a:solidFill>
          <a:latin typeface="Mead Bold" pitchFamily="2" charset="0"/>
        </a:defRPr>
      </a:lvl7pPr>
      <a:lvl8pPr marL="1371600" algn="ctr" rtl="0" eaLnBrk="1" fontAlgn="base" hangingPunct="1">
        <a:spcBef>
          <a:spcPct val="0"/>
        </a:spcBef>
        <a:spcAft>
          <a:spcPct val="0"/>
        </a:spcAft>
        <a:defRPr sz="4400">
          <a:solidFill>
            <a:schemeClr val="bg1"/>
          </a:solidFill>
          <a:latin typeface="Mead Bold" pitchFamily="2" charset="0"/>
        </a:defRPr>
      </a:lvl8pPr>
      <a:lvl9pPr marL="1828800" algn="ctr" rtl="0" eaLnBrk="1" fontAlgn="base" hangingPunct="1">
        <a:spcBef>
          <a:spcPct val="0"/>
        </a:spcBef>
        <a:spcAft>
          <a:spcPct val="0"/>
        </a:spcAft>
        <a:defRPr sz="4400">
          <a:solidFill>
            <a:schemeClr val="bg1"/>
          </a:solidFill>
          <a:latin typeface="Mead Bold" pitchFamily="2" charset="0"/>
        </a:defRPr>
      </a:lvl9pPr>
    </p:titleStyle>
    <p:bodyStyle>
      <a:lvl1pPr marL="342900" indent="-342900" algn="l" rtl="0" fontAlgn="base">
        <a:spcBef>
          <a:spcPct val="20000"/>
        </a:spcBef>
        <a:spcAft>
          <a:spcPct val="0"/>
        </a:spcAft>
        <a:buBlip>
          <a:blip r:embed="rId15"/>
        </a:buBlip>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prstTxWarp prst="textSlantUp">
              <a:avLst/>
            </a:prstTxWarp>
          </a:bodyPr>
          <a:lstStyle/>
          <a:p>
            <a:r>
              <a:rPr lang="ru-RU"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cs typeface="Times New Roman" pitchFamily="18" charset="0"/>
                <a:sym typeface="Times New Roman" pitchFamily="18" charset="0"/>
              </a:rPr>
              <a:t>Алгоритм</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sym typeface="Times New Roman" pitchFamily="18" charset="0"/>
              </a:rPr>
              <a:t> </a:t>
            </a:r>
            <a:r>
              <a:rPr lang="ru-RU"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cs typeface="Times New Roman" pitchFamily="18" charset="0"/>
                <a:sym typeface="Times New Roman" pitchFamily="18" charset="0"/>
              </a:rPr>
              <a:t>Евклида</a:t>
            </a:r>
          </a:p>
        </p:txBody>
      </p:sp>
      <p:sp>
        <p:nvSpPr>
          <p:cNvPr id="9219" name="Rectangle 3"/>
          <p:cNvSpPr>
            <a:spLocks noGrp="1" noChangeArrowheads="1"/>
          </p:cNvSpPr>
          <p:nvPr>
            <p:ph type="subTitle" idx="1"/>
          </p:nvPr>
        </p:nvSpPr>
        <p:spPr>
          <a:xfrm>
            <a:off x="1043608" y="3212976"/>
            <a:ext cx="7643192" cy="2121024"/>
          </a:xfrm>
        </p:spPr>
        <p:txBody>
          <a:bodyPr/>
          <a:lstStyle/>
          <a:p>
            <a:pPr lvl="2">
              <a:buNone/>
            </a:pPr>
            <a:r>
              <a:rPr lang="ru-RU" dirty="0" smtClean="0">
                <a:solidFill>
                  <a:srgbClr val="FFFF00"/>
                </a:solidFill>
                <a:cs typeface="Times New Roman" pitchFamily="18" charset="0"/>
                <a:sym typeface="Times New Roman" pitchFamily="18" charset="0"/>
              </a:rPr>
              <a:t>Проект по математике </a:t>
            </a:r>
          </a:p>
          <a:p>
            <a:pPr lvl="2">
              <a:buNone/>
            </a:pPr>
            <a:r>
              <a:rPr lang="ru-RU" dirty="0" smtClean="0">
                <a:solidFill>
                  <a:srgbClr val="FFFF00"/>
                </a:solidFill>
                <a:cs typeface="Times New Roman" pitchFamily="18" charset="0"/>
                <a:sym typeface="Times New Roman" pitchFamily="18" charset="0"/>
              </a:rPr>
              <a:t>ученика 6 «а» класса </a:t>
            </a:r>
          </a:p>
          <a:p>
            <a:pPr lvl="2">
              <a:buNone/>
            </a:pPr>
            <a:r>
              <a:rPr lang="ru-RU" i="1" dirty="0" smtClean="0">
                <a:solidFill>
                  <a:srgbClr val="FFFF00"/>
                </a:solidFill>
                <a:cs typeface="Times New Roman" pitchFamily="18" charset="0"/>
                <a:sym typeface="Times New Roman" pitchFamily="18" charset="0"/>
              </a:rPr>
              <a:t>Соловьева Дениса</a:t>
            </a:r>
          </a:p>
          <a:p>
            <a:pPr lvl="2">
              <a:buNone/>
            </a:pPr>
            <a:endParaRPr lang="ru-RU" i="1" dirty="0" smtClean="0">
              <a:solidFill>
                <a:srgbClr val="66FF99"/>
              </a:solidFill>
              <a:cs typeface="Times New Roman" pitchFamily="18" charset="0"/>
              <a:sym typeface="Times New Roman" pitchFamily="18" charset="0"/>
            </a:endParaRPr>
          </a:p>
          <a:p>
            <a:pPr lvl="2">
              <a:buNone/>
            </a:pPr>
            <a:r>
              <a:rPr lang="ru-RU" i="1" dirty="0" smtClean="0">
                <a:solidFill>
                  <a:srgbClr val="FFFF00"/>
                </a:solidFill>
                <a:cs typeface="Times New Roman" pitchFamily="18" charset="0"/>
                <a:sym typeface="Times New Roman" pitchFamily="18" charset="0"/>
              </a:rPr>
              <a:t>Руководитель </a:t>
            </a:r>
            <a:r>
              <a:rPr lang="ru-RU" i="1" dirty="0" err="1" smtClean="0">
                <a:solidFill>
                  <a:srgbClr val="FFFF00"/>
                </a:solidFill>
                <a:cs typeface="Times New Roman" pitchFamily="18" charset="0"/>
                <a:sym typeface="Times New Roman" pitchFamily="18" charset="0"/>
              </a:rPr>
              <a:t>Е.В.Дрыкина</a:t>
            </a:r>
            <a:endParaRPr lang="ru-RU" i="1" dirty="0" smtClean="0">
              <a:solidFill>
                <a:srgbClr val="FFFF00"/>
              </a:solidFill>
              <a:cs typeface="Times New Roman" pitchFamily="18" charset="0"/>
              <a:sym typeface="Times New Roman" pitchFamily="18" charset="0"/>
            </a:endParaRPr>
          </a:p>
          <a:p>
            <a:pPr lvl="2" algn="ctr">
              <a:buNone/>
            </a:pPr>
            <a:r>
              <a:rPr lang="ru-RU" b="1" i="1" smtClean="0">
                <a:ln>
                  <a:solidFill>
                    <a:schemeClr val="accent2">
                      <a:lumMod val="75000"/>
                    </a:schemeClr>
                  </a:solidFill>
                </a:ln>
                <a:solidFill>
                  <a:srgbClr val="1D9FD9"/>
                </a:solidFill>
                <a:cs typeface="Times New Roman" pitchFamily="18" charset="0"/>
                <a:sym typeface="Times New Roman" pitchFamily="18" charset="0"/>
              </a:rPr>
              <a:t>2013 г</a:t>
            </a:r>
            <a:endParaRPr lang="ru-RU" b="1" dirty="0" smtClean="0">
              <a:ln>
                <a:solidFill>
                  <a:schemeClr val="accent2">
                    <a:lumMod val="75000"/>
                  </a:schemeClr>
                </a:solidFill>
              </a:ln>
              <a:solidFill>
                <a:srgbClr val="1D9FD9"/>
              </a:solidFill>
              <a:cs typeface="Times New Roman" pitchFamily="18" charset="0"/>
              <a:sym typeface="Times New Roman" pitchFamily="18" charset="0"/>
            </a:endParaRPr>
          </a:p>
        </p:txBody>
      </p:sp>
      <p:sp>
        <p:nvSpPr>
          <p:cNvPr id="6" name="Прямоугольник 5"/>
          <p:cNvSpPr/>
          <p:nvPr/>
        </p:nvSpPr>
        <p:spPr>
          <a:xfrm>
            <a:off x="4479634" y="2967335"/>
            <a:ext cx="184731" cy="923330"/>
          </a:xfrm>
          <a:prstGeom prst="rect">
            <a:avLst/>
          </a:prstGeom>
          <a:noFill/>
        </p:spPr>
        <p:txBody>
          <a:bodyPr wrap="none" lIns="91440" tIns="45720" rIns="91440" bIns="45720">
            <a:spAutoFit/>
          </a:bodyPr>
          <a:lstStyle/>
          <a:p>
            <a:pPr algn="ctr" fontAlgn="base">
              <a:spcBef>
                <a:spcPct val="0"/>
              </a:spcBef>
              <a:spcAft>
                <a:spcPct val="0"/>
              </a:spcAft>
            </a:pPr>
            <a:endParaRPr lang="ru-RU" sz="54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charset="0"/>
            </a:endParaRPr>
          </a:p>
        </p:txBody>
      </p:sp>
    </p:spTree>
    <p:extLst>
      <p:ext uri="{BB962C8B-B14F-4D97-AF65-F5344CB8AC3E}">
        <p14:creationId xmlns:p14="http://schemas.microsoft.com/office/powerpoint/2010/main" xmlns="" val="12775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76672"/>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1043608" y="692696"/>
            <a:ext cx="7560840" cy="1631216"/>
          </a:xfrm>
          <a:prstGeom prst="rect">
            <a:avLst/>
          </a:prstGeom>
        </p:spPr>
        <p:txBody>
          <a:bodyPr wrap="square">
            <a:spAutoFit/>
          </a:bodyPr>
          <a:lstStyle/>
          <a:p>
            <a:r>
              <a:rPr lang="ru-RU" sz="2000" b="1" dirty="0" smtClean="0">
                <a:solidFill>
                  <a:schemeClr val="accent1">
                    <a:lumMod val="20000"/>
                    <a:lumOff val="80000"/>
                  </a:schemeClr>
                </a:solidFill>
                <a:cs typeface="Times New Roman" pitchFamily="18" charset="0"/>
              </a:rPr>
              <a:t>Оказывается есть очень простой способ нахождения </a:t>
            </a:r>
            <a:r>
              <a:rPr lang="ru-RU" sz="2000" b="1" dirty="0" smtClean="0">
                <a:solidFill>
                  <a:srgbClr val="FFC000"/>
                </a:solidFill>
                <a:cs typeface="Times New Roman" pitchFamily="18" charset="0"/>
              </a:rPr>
              <a:t>наименьшего общего кратного </a:t>
            </a:r>
            <a:r>
              <a:rPr lang="ru-RU" sz="2000" b="1" dirty="0" smtClean="0">
                <a:solidFill>
                  <a:schemeClr val="accent1">
                    <a:lumMod val="20000"/>
                    <a:lumOff val="80000"/>
                  </a:schemeClr>
                </a:solidFill>
                <a:cs typeface="Times New Roman" pitchFamily="18" charset="0"/>
              </a:rPr>
              <a:t>чисел. При этом их не надо раскладывать на простые множители.</a:t>
            </a:r>
          </a:p>
          <a:p>
            <a:r>
              <a:rPr lang="ru-RU" sz="2000" b="1" dirty="0" smtClean="0">
                <a:solidFill>
                  <a:schemeClr val="accent1">
                    <a:lumMod val="20000"/>
                    <a:lumOff val="80000"/>
                  </a:schemeClr>
                </a:solidFill>
                <a:cs typeface="Times New Roman" pitchFamily="18" charset="0"/>
              </a:rPr>
              <a:t>  Нужно перемножить эти числа и разделить произведение на их наибольший общий делитель</a:t>
            </a:r>
            <a:endParaRPr lang="ru-RU" sz="2000" b="1" dirty="0">
              <a:solidFill>
                <a:schemeClr val="accent1">
                  <a:lumMod val="20000"/>
                  <a:lumOff val="80000"/>
                </a:schemeClr>
              </a:solidFill>
            </a:endParaRPr>
          </a:p>
        </p:txBody>
      </p:sp>
      <p:sp>
        <p:nvSpPr>
          <p:cNvPr id="6" name="TextBox 5"/>
          <p:cNvSpPr txBox="1"/>
          <p:nvPr/>
        </p:nvSpPr>
        <p:spPr>
          <a:xfrm>
            <a:off x="2843808" y="2780928"/>
            <a:ext cx="2016224" cy="1569660"/>
          </a:xfrm>
          <a:prstGeom prst="rect">
            <a:avLst/>
          </a:prstGeom>
          <a:noFill/>
        </p:spPr>
        <p:txBody>
          <a:bodyPr wrap="square" rtlCol="0">
            <a:spAutoFit/>
          </a:bodyPr>
          <a:lstStyle/>
          <a:p>
            <a:r>
              <a:rPr lang="ru-RU" sz="2400" b="1" dirty="0" smtClean="0">
                <a:solidFill>
                  <a:srgbClr val="FFFF00"/>
                </a:solidFill>
              </a:rPr>
              <a:t>НОК (</a:t>
            </a:r>
            <a:r>
              <a:rPr lang="en-US" sz="2400" b="1" dirty="0" smtClean="0">
                <a:solidFill>
                  <a:srgbClr val="FFFF00"/>
                </a:solidFill>
              </a:rPr>
              <a:t>a, b) =</a:t>
            </a:r>
          </a:p>
          <a:p>
            <a:r>
              <a:rPr lang="en-US" sz="2400" b="1" dirty="0" smtClean="0">
                <a:solidFill>
                  <a:srgbClr val="FFFF00"/>
                </a:solidFill>
              </a:rPr>
              <a:t>                       </a:t>
            </a:r>
          </a:p>
          <a:p>
            <a:r>
              <a:rPr lang="en-US" sz="2400" b="1" dirty="0" smtClean="0">
                <a:solidFill>
                  <a:srgbClr val="FFFF00"/>
                </a:solidFill>
              </a:rPr>
              <a:t>                           </a:t>
            </a:r>
          </a:p>
          <a:p>
            <a:r>
              <a:rPr lang="en-US" sz="2400" b="1" dirty="0" smtClean="0">
                <a:solidFill>
                  <a:srgbClr val="FFFF00"/>
                </a:solidFill>
              </a:rPr>
              <a:t>                       </a:t>
            </a:r>
            <a:endParaRPr lang="ru-RU" sz="2400" b="1" dirty="0">
              <a:solidFill>
                <a:srgbClr val="FFFF00"/>
              </a:solidFill>
            </a:endParaRPr>
          </a:p>
        </p:txBody>
      </p:sp>
      <p:sp>
        <p:nvSpPr>
          <p:cNvPr id="10" name="TextBox 9"/>
          <p:cNvSpPr txBox="1"/>
          <p:nvPr/>
        </p:nvSpPr>
        <p:spPr>
          <a:xfrm>
            <a:off x="5076056" y="2564904"/>
            <a:ext cx="1512168" cy="461665"/>
          </a:xfrm>
          <a:prstGeom prst="rect">
            <a:avLst/>
          </a:prstGeom>
          <a:noFill/>
        </p:spPr>
        <p:txBody>
          <a:bodyPr wrap="square" rtlCol="0">
            <a:spAutoFit/>
          </a:bodyPr>
          <a:lstStyle/>
          <a:p>
            <a:r>
              <a:rPr lang="en-US" sz="2400" b="1" dirty="0" smtClean="0">
                <a:solidFill>
                  <a:srgbClr val="FFFF00"/>
                </a:solidFill>
              </a:rPr>
              <a:t>a · b</a:t>
            </a:r>
            <a:endParaRPr lang="ru-RU" sz="2400" b="1" dirty="0">
              <a:solidFill>
                <a:srgbClr val="FFFF00"/>
              </a:solidFill>
            </a:endParaRPr>
          </a:p>
        </p:txBody>
      </p:sp>
      <p:sp>
        <p:nvSpPr>
          <p:cNvPr id="11" name="TextBox 10"/>
          <p:cNvSpPr txBox="1"/>
          <p:nvPr/>
        </p:nvSpPr>
        <p:spPr>
          <a:xfrm>
            <a:off x="4716016" y="2996952"/>
            <a:ext cx="1944216" cy="461665"/>
          </a:xfrm>
          <a:prstGeom prst="rect">
            <a:avLst/>
          </a:prstGeom>
          <a:noFill/>
        </p:spPr>
        <p:txBody>
          <a:bodyPr wrap="square" rtlCol="0">
            <a:spAutoFit/>
          </a:bodyPr>
          <a:lstStyle/>
          <a:p>
            <a:r>
              <a:rPr lang="ru-RU" sz="2400" b="1" dirty="0" smtClean="0">
                <a:solidFill>
                  <a:srgbClr val="FFFF00"/>
                </a:solidFill>
              </a:rPr>
              <a:t>НОД (</a:t>
            </a:r>
            <a:r>
              <a:rPr lang="en-US" sz="2400" b="1" dirty="0" smtClean="0">
                <a:solidFill>
                  <a:srgbClr val="FFFF00"/>
                </a:solidFill>
              </a:rPr>
              <a:t>a, b)</a:t>
            </a:r>
            <a:endParaRPr lang="ru-RU" sz="2400" b="1" dirty="0">
              <a:solidFill>
                <a:srgbClr val="FFFF00"/>
              </a:solidFill>
            </a:endParaRPr>
          </a:p>
        </p:txBody>
      </p:sp>
      <p:cxnSp>
        <p:nvCxnSpPr>
          <p:cNvPr id="13" name="Прямая соединительная линия 12"/>
          <p:cNvCxnSpPr/>
          <p:nvPr/>
        </p:nvCxnSpPr>
        <p:spPr>
          <a:xfrm>
            <a:off x="4716016" y="2996952"/>
            <a:ext cx="1584176"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76672"/>
            <a:ext cx="6984776" cy="2000548"/>
          </a:xfrm>
          <a:prstGeom prst="rect">
            <a:avLst/>
          </a:prstGeom>
          <a:noFill/>
        </p:spPr>
        <p:txBody>
          <a:bodyPr wrap="square" rtlCol="0">
            <a:spAutoFit/>
          </a:bodyPr>
          <a:lstStyle/>
          <a:p>
            <a:r>
              <a:rPr lang="ru-RU" sz="2400" b="1" i="1" dirty="0" smtClean="0">
                <a:solidFill>
                  <a:srgbClr val="FFFF00"/>
                </a:solidFill>
              </a:rPr>
              <a:t>Решим задачу</a:t>
            </a:r>
          </a:p>
          <a:p>
            <a:pPr algn="just"/>
            <a:r>
              <a:rPr lang="ru-RU" sz="2000" b="1" dirty="0" smtClean="0">
                <a:solidFill>
                  <a:schemeClr val="bg2">
                    <a:lumMod val="20000"/>
                    <a:lumOff val="80000"/>
                  </a:schemeClr>
                </a:solidFill>
              </a:rPr>
              <a:t> Автобусы приходят на конечную остановку через каждые 20 минут, а троллейбусы – через каждые полчаса. Через какое наименьшее время встретятся автобус и троллейбус на конечной остановке после одновременного выхода в рейс? </a:t>
            </a:r>
            <a:endParaRPr lang="ru-RU" sz="2000" b="1" dirty="0">
              <a:solidFill>
                <a:schemeClr val="bg2">
                  <a:lumMod val="20000"/>
                  <a:lumOff val="80000"/>
                </a:schemeClr>
              </a:solidFill>
            </a:endParaRPr>
          </a:p>
        </p:txBody>
      </p:sp>
      <p:sp>
        <p:nvSpPr>
          <p:cNvPr id="5" name="TextBox 4"/>
          <p:cNvSpPr txBox="1"/>
          <p:nvPr/>
        </p:nvSpPr>
        <p:spPr>
          <a:xfrm>
            <a:off x="827584" y="2780928"/>
            <a:ext cx="2376264" cy="461665"/>
          </a:xfrm>
          <a:prstGeom prst="rect">
            <a:avLst/>
          </a:prstGeom>
          <a:noFill/>
        </p:spPr>
        <p:txBody>
          <a:bodyPr wrap="square" rtlCol="0">
            <a:spAutoFit/>
          </a:bodyPr>
          <a:lstStyle/>
          <a:p>
            <a:r>
              <a:rPr lang="ru-RU" sz="2400" i="1" dirty="0" smtClean="0">
                <a:solidFill>
                  <a:srgbClr val="FFFF00"/>
                </a:solidFill>
              </a:rPr>
              <a:t>Решение</a:t>
            </a:r>
            <a:endParaRPr lang="ru-RU" sz="2400" i="1" dirty="0">
              <a:solidFill>
                <a:srgbClr val="FFFF00"/>
              </a:solidFill>
            </a:endParaRPr>
          </a:p>
        </p:txBody>
      </p:sp>
      <p:sp>
        <p:nvSpPr>
          <p:cNvPr id="7" name="TextBox 6"/>
          <p:cNvSpPr txBox="1"/>
          <p:nvPr/>
        </p:nvSpPr>
        <p:spPr>
          <a:xfrm>
            <a:off x="827584" y="3356992"/>
            <a:ext cx="6264696" cy="707886"/>
          </a:xfrm>
          <a:prstGeom prst="rect">
            <a:avLst/>
          </a:prstGeom>
          <a:noFill/>
        </p:spPr>
        <p:txBody>
          <a:bodyPr wrap="square" rtlCol="0">
            <a:spAutoFit/>
          </a:bodyPr>
          <a:lstStyle/>
          <a:p>
            <a:r>
              <a:rPr lang="ru-RU" sz="2000" b="1" dirty="0" smtClean="0">
                <a:solidFill>
                  <a:schemeClr val="accent1">
                    <a:lumMod val="20000"/>
                    <a:lumOff val="80000"/>
                  </a:schemeClr>
                </a:solidFill>
              </a:rPr>
              <a:t>Полчаса – это 30 минут.</a:t>
            </a:r>
          </a:p>
          <a:p>
            <a:r>
              <a:rPr lang="ru-RU" sz="2000" b="1" dirty="0" smtClean="0">
                <a:solidFill>
                  <a:schemeClr val="accent1">
                    <a:lumMod val="20000"/>
                    <a:lumOff val="80000"/>
                  </a:schemeClr>
                </a:solidFill>
              </a:rPr>
              <a:t>У нас </a:t>
            </a:r>
            <a:r>
              <a:rPr lang="en-US" sz="2000" b="1" dirty="0" smtClean="0">
                <a:solidFill>
                  <a:schemeClr val="accent1">
                    <a:lumMod val="20000"/>
                    <a:lumOff val="80000"/>
                  </a:schemeClr>
                </a:solidFill>
              </a:rPr>
              <a:t>a = 20, b = 30</a:t>
            </a:r>
            <a:r>
              <a:rPr lang="ru-RU" sz="2000" b="1" dirty="0" smtClean="0">
                <a:solidFill>
                  <a:schemeClr val="accent1">
                    <a:lumMod val="20000"/>
                    <a:lumOff val="80000"/>
                  </a:schemeClr>
                </a:solidFill>
              </a:rPr>
              <a:t>.</a:t>
            </a:r>
            <a:endParaRPr lang="ru-RU" sz="2000" b="1" dirty="0">
              <a:solidFill>
                <a:schemeClr val="accent1">
                  <a:lumMod val="20000"/>
                  <a:lumOff val="80000"/>
                </a:schemeClr>
              </a:solidFill>
            </a:endParaRPr>
          </a:p>
        </p:txBody>
      </p:sp>
      <p:sp>
        <p:nvSpPr>
          <p:cNvPr id="8" name="TextBox 7"/>
          <p:cNvSpPr txBox="1"/>
          <p:nvPr/>
        </p:nvSpPr>
        <p:spPr>
          <a:xfrm>
            <a:off x="827584" y="4293096"/>
            <a:ext cx="6264696" cy="1015663"/>
          </a:xfrm>
          <a:prstGeom prst="rect">
            <a:avLst/>
          </a:prstGeom>
          <a:noFill/>
        </p:spPr>
        <p:txBody>
          <a:bodyPr wrap="square" rtlCol="0">
            <a:spAutoFit/>
          </a:bodyPr>
          <a:lstStyle/>
          <a:p>
            <a:r>
              <a:rPr lang="en-US" sz="2000" b="1" dirty="0" smtClean="0">
                <a:solidFill>
                  <a:schemeClr val="accent1">
                    <a:lumMod val="20000"/>
                    <a:lumOff val="80000"/>
                  </a:schemeClr>
                </a:solidFill>
              </a:rPr>
              <a:t>a · b = 20 · 30 = 60</a:t>
            </a:r>
            <a:r>
              <a:rPr lang="ru-RU" sz="2000" b="1" dirty="0" smtClean="0">
                <a:solidFill>
                  <a:schemeClr val="accent1">
                    <a:lumMod val="20000"/>
                    <a:lumOff val="80000"/>
                  </a:schemeClr>
                </a:solidFill>
              </a:rPr>
              <a:t>0</a:t>
            </a:r>
            <a:endParaRPr lang="en-US" sz="2000" b="1" dirty="0" smtClean="0">
              <a:solidFill>
                <a:schemeClr val="accent1">
                  <a:lumMod val="20000"/>
                  <a:lumOff val="80000"/>
                </a:schemeClr>
              </a:solidFill>
            </a:endParaRPr>
          </a:p>
          <a:p>
            <a:r>
              <a:rPr lang="ru-RU" sz="2000" b="1" dirty="0" smtClean="0">
                <a:solidFill>
                  <a:schemeClr val="accent1">
                    <a:lumMod val="20000"/>
                    <a:lumOff val="80000"/>
                  </a:schemeClr>
                </a:solidFill>
              </a:rPr>
              <a:t>НОД (20, 30) = 10</a:t>
            </a:r>
          </a:p>
          <a:p>
            <a:r>
              <a:rPr lang="ru-RU" sz="2000" b="1" dirty="0" smtClean="0">
                <a:solidFill>
                  <a:schemeClr val="accent1">
                    <a:lumMod val="20000"/>
                    <a:lumOff val="80000"/>
                  </a:schemeClr>
                </a:solidFill>
              </a:rPr>
              <a:t>НОК (20, 30) = 600 :10 = 60 (мин)</a:t>
            </a:r>
            <a:endParaRPr lang="ru-RU" sz="2000" b="1" dirty="0">
              <a:solidFill>
                <a:schemeClr val="accent1">
                  <a:lumMod val="20000"/>
                  <a:lumOff val="80000"/>
                </a:schemeClr>
              </a:solidFill>
            </a:endParaRPr>
          </a:p>
        </p:txBody>
      </p:sp>
      <p:sp>
        <p:nvSpPr>
          <p:cNvPr id="9" name="TextBox 8"/>
          <p:cNvSpPr txBox="1"/>
          <p:nvPr/>
        </p:nvSpPr>
        <p:spPr>
          <a:xfrm>
            <a:off x="971600" y="5435932"/>
            <a:ext cx="7632848" cy="400110"/>
          </a:xfrm>
          <a:prstGeom prst="rect">
            <a:avLst/>
          </a:prstGeom>
          <a:noFill/>
        </p:spPr>
        <p:txBody>
          <a:bodyPr wrap="square" rtlCol="0">
            <a:spAutoFit/>
          </a:bodyPr>
          <a:lstStyle/>
          <a:p>
            <a:r>
              <a:rPr lang="ru-RU" sz="2000" b="1" dirty="0" smtClean="0">
                <a:solidFill>
                  <a:schemeClr val="accent1">
                    <a:lumMod val="20000"/>
                    <a:lumOff val="80000"/>
                  </a:schemeClr>
                </a:solidFill>
              </a:rPr>
              <a:t>Ответ: через 60 минут автобус и троллейбус встретятся.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620688"/>
            <a:ext cx="7632848" cy="1323439"/>
          </a:xfrm>
          <a:prstGeom prst="rect">
            <a:avLst/>
          </a:prstGeom>
          <a:noFill/>
        </p:spPr>
        <p:txBody>
          <a:bodyPr wrap="square" rtlCol="0">
            <a:spAutoFit/>
          </a:bodyPr>
          <a:lstStyle/>
          <a:p>
            <a:pPr algn="just"/>
            <a:r>
              <a:rPr lang="ru-RU" sz="2000" b="1" dirty="0" smtClean="0">
                <a:solidFill>
                  <a:srgbClr val="FFFF00"/>
                </a:solidFill>
              </a:rPr>
              <a:t>1. Жили-были дед и баба. Была у них курочка Ряба. Курочка несёт каждое второе яичко простое, а каждое третье – золотое. Может ли такое быть ?</a:t>
            </a:r>
          </a:p>
          <a:p>
            <a:pPr algn="just"/>
            <a:r>
              <a:rPr lang="ru-RU" sz="2000" b="1" dirty="0" smtClean="0">
                <a:solidFill>
                  <a:srgbClr val="FFFF00"/>
                </a:solidFill>
              </a:rPr>
              <a:t> </a:t>
            </a:r>
            <a:endParaRPr lang="ru-RU" b="1" dirty="0">
              <a:solidFill>
                <a:srgbClr val="FFFF00"/>
              </a:solidFill>
            </a:endParaRPr>
          </a:p>
        </p:txBody>
      </p:sp>
      <p:sp>
        <p:nvSpPr>
          <p:cNvPr id="7" name="TextBox 6"/>
          <p:cNvSpPr txBox="1"/>
          <p:nvPr/>
        </p:nvSpPr>
        <p:spPr>
          <a:xfrm>
            <a:off x="1043608" y="1700808"/>
            <a:ext cx="5904656" cy="677108"/>
          </a:xfrm>
          <a:prstGeom prst="rect">
            <a:avLst/>
          </a:prstGeom>
          <a:noFill/>
        </p:spPr>
        <p:txBody>
          <a:bodyPr wrap="square" rtlCol="0">
            <a:spAutoFit/>
          </a:bodyPr>
          <a:lstStyle/>
          <a:p>
            <a:r>
              <a:rPr lang="ru-RU" sz="2000" b="1" i="1" dirty="0" smtClean="0">
                <a:solidFill>
                  <a:schemeClr val="accent1">
                    <a:lumMod val="20000"/>
                    <a:lumOff val="80000"/>
                  </a:schemeClr>
                </a:solidFill>
              </a:rPr>
              <a:t> </a:t>
            </a:r>
            <a:r>
              <a:rPr lang="ru-RU" b="1" i="1" dirty="0" smtClean="0">
                <a:solidFill>
                  <a:schemeClr val="accent1">
                    <a:lumMod val="20000"/>
                    <a:lumOff val="80000"/>
                  </a:schemeClr>
                </a:solidFill>
              </a:rPr>
              <a:t>Нет, не может:  каждое шестое яйцо должно быть и простым и золотым одновременно</a:t>
            </a:r>
            <a:r>
              <a:rPr lang="ru-RU" b="1" i="1" dirty="0">
                <a:solidFill>
                  <a:schemeClr val="accent1">
                    <a:lumMod val="20000"/>
                    <a:lumOff val="80000"/>
                  </a:schemeClr>
                </a:solidFill>
              </a:rPr>
              <a:t>.</a:t>
            </a:r>
            <a:endParaRPr lang="ru-RU" i="1" dirty="0">
              <a:solidFill>
                <a:schemeClr val="accent1">
                  <a:lumMod val="20000"/>
                  <a:lumOff val="80000"/>
                </a:schemeClr>
              </a:solidFill>
            </a:endParaRPr>
          </a:p>
        </p:txBody>
      </p:sp>
      <p:sp>
        <p:nvSpPr>
          <p:cNvPr id="8" name="TextBox 7"/>
          <p:cNvSpPr txBox="1"/>
          <p:nvPr/>
        </p:nvSpPr>
        <p:spPr>
          <a:xfrm>
            <a:off x="899592" y="3068960"/>
            <a:ext cx="7560840" cy="1938992"/>
          </a:xfrm>
          <a:prstGeom prst="rect">
            <a:avLst/>
          </a:prstGeom>
          <a:noFill/>
        </p:spPr>
        <p:txBody>
          <a:bodyPr wrap="square" rtlCol="0">
            <a:spAutoFit/>
          </a:bodyPr>
          <a:lstStyle/>
          <a:p>
            <a:pPr algn="just"/>
            <a:r>
              <a:rPr lang="ru-RU" sz="2000" b="1" dirty="0" smtClean="0">
                <a:solidFill>
                  <a:srgbClr val="FFFF00"/>
                </a:solidFill>
              </a:rPr>
              <a:t>2. Отец и сын решили измерить шагами  расстояние между  двумя деревьями, для чего прошли одновременно от одного дерева до другого. Длина шага отца 70 см, сына 56 см. Найдите расстояние между этими  деревьями, если известно, что следы совпали ровно 10 раз. </a:t>
            </a:r>
            <a:endParaRPr lang="ru-RU" sz="2000" b="1" dirty="0">
              <a:solidFill>
                <a:srgbClr val="FFFF00"/>
              </a:solidFill>
            </a:endParaRPr>
          </a:p>
        </p:txBody>
      </p:sp>
      <p:sp>
        <p:nvSpPr>
          <p:cNvPr id="9" name="TextBox 8"/>
          <p:cNvSpPr txBox="1"/>
          <p:nvPr/>
        </p:nvSpPr>
        <p:spPr>
          <a:xfrm>
            <a:off x="792088" y="5085184"/>
            <a:ext cx="8100392" cy="923330"/>
          </a:xfrm>
          <a:prstGeom prst="rect">
            <a:avLst/>
          </a:prstGeom>
          <a:noFill/>
        </p:spPr>
        <p:txBody>
          <a:bodyPr wrap="square" rtlCol="0">
            <a:spAutoFit/>
          </a:bodyPr>
          <a:lstStyle/>
          <a:p>
            <a:r>
              <a:rPr lang="ru-RU" b="1" i="1" dirty="0" smtClean="0">
                <a:solidFill>
                  <a:schemeClr val="accent1">
                    <a:lumMod val="20000"/>
                    <a:lumOff val="80000"/>
                  </a:schemeClr>
                </a:solidFill>
              </a:rPr>
              <a:t>Первый раз шаги отца и сына совпадут  через 280 см, но так как по условию следы отца и сына совпали 10 раз, то они прошли </a:t>
            </a:r>
          </a:p>
          <a:p>
            <a:r>
              <a:rPr lang="ru-RU" b="1" i="1" dirty="0" smtClean="0">
                <a:solidFill>
                  <a:schemeClr val="accent1">
                    <a:lumMod val="20000"/>
                    <a:lumOff val="80000"/>
                  </a:schemeClr>
                </a:solidFill>
              </a:rPr>
              <a:t>28 ∙ 10 = 2800см=28 м. Расстояние между деревьями 28 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755576" y="1700808"/>
            <a:ext cx="7632848" cy="2917722"/>
          </a:xfrm>
          <a:prstGeom prst="rect">
            <a:avLst/>
          </a:prstGeom>
        </p:spPr>
        <p:txBody>
          <a:bodyPr wrap="square">
            <a:spAutoFit/>
          </a:bodyPr>
          <a:lstStyle/>
          <a:p>
            <a:pPr algn="just">
              <a:lnSpc>
                <a:spcPct val="90000"/>
              </a:lnSpc>
            </a:pPr>
            <a:r>
              <a:rPr lang="ru-RU" sz="2400" b="1" i="1" dirty="0" smtClean="0">
                <a:solidFill>
                  <a:schemeClr val="accent1">
                    <a:lumMod val="20000"/>
                    <a:lumOff val="80000"/>
                  </a:schemeClr>
                </a:solidFill>
              </a:rPr>
              <a:t>Задачи  на вычисление </a:t>
            </a:r>
            <a:r>
              <a:rPr lang="ru-RU" sz="2800" b="1" i="1" dirty="0" smtClean="0">
                <a:solidFill>
                  <a:schemeClr val="accent1">
                    <a:lumMod val="60000"/>
                    <a:lumOff val="40000"/>
                  </a:schemeClr>
                </a:solidFill>
              </a:rPr>
              <a:t>наибольшего общего делителя  </a:t>
            </a:r>
            <a:r>
              <a:rPr lang="ru-RU" sz="2400" b="1" i="1" dirty="0" smtClean="0">
                <a:solidFill>
                  <a:schemeClr val="accent1">
                    <a:lumMod val="20000"/>
                    <a:lumOff val="80000"/>
                  </a:schemeClr>
                </a:solidFill>
              </a:rPr>
              <a:t>и </a:t>
            </a:r>
            <a:r>
              <a:rPr lang="ru-RU" sz="2800" b="1" i="1" dirty="0" smtClean="0">
                <a:solidFill>
                  <a:schemeClr val="accent1">
                    <a:lumMod val="60000"/>
                    <a:lumOff val="40000"/>
                  </a:schemeClr>
                </a:solidFill>
              </a:rPr>
              <a:t>наименьшего общего кратного </a:t>
            </a:r>
            <a:r>
              <a:rPr lang="ru-RU" sz="2400" b="1" i="1" dirty="0" smtClean="0">
                <a:solidFill>
                  <a:schemeClr val="accent1">
                    <a:lumMod val="20000"/>
                    <a:lumOff val="80000"/>
                  </a:schemeClr>
                </a:solidFill>
              </a:rPr>
              <a:t>интересны тем, что среди них много таких, которые решают люди разных профессий; </a:t>
            </a:r>
          </a:p>
          <a:p>
            <a:pPr algn="just">
              <a:lnSpc>
                <a:spcPct val="90000"/>
              </a:lnSpc>
            </a:pPr>
            <a:r>
              <a:rPr lang="ru-RU" sz="2400" b="1" i="1" dirty="0" smtClean="0">
                <a:solidFill>
                  <a:schemeClr val="accent1">
                    <a:lumMod val="20000"/>
                    <a:lumOff val="80000"/>
                  </a:schemeClr>
                </a:solidFill>
              </a:rPr>
              <a:t>они занимательны – привлекают внимание разнообразием, требуют смекалки и хорошего счёта.</a:t>
            </a:r>
            <a:endParaRPr lang="ru-RU" sz="2400" b="1" i="1" dirty="0">
              <a:solidFill>
                <a:schemeClr val="accent1">
                  <a:lumMod val="20000"/>
                  <a:lumOff val="80000"/>
                </a:schemeClr>
              </a:solidFill>
            </a:endParaRPr>
          </a:p>
        </p:txBody>
      </p:sp>
      <p:sp>
        <p:nvSpPr>
          <p:cNvPr id="6" name="TextBox 5"/>
          <p:cNvSpPr txBox="1"/>
          <p:nvPr/>
        </p:nvSpPr>
        <p:spPr>
          <a:xfrm>
            <a:off x="1259632" y="548680"/>
            <a:ext cx="5616624" cy="769441"/>
          </a:xfrm>
          <a:prstGeom prst="rect">
            <a:avLst/>
          </a:prstGeom>
          <a:noFill/>
        </p:spPr>
        <p:txBody>
          <a:bodyPr wrap="square" rtlCol="0">
            <a:spAutoFit/>
          </a:bodyPr>
          <a:lstStyle/>
          <a:p>
            <a:pPr algn="ctr" fontAlgn="base">
              <a:spcBef>
                <a:spcPct val="0"/>
              </a:spcBef>
              <a:spcAft>
                <a:spcPct val="0"/>
              </a:spcAft>
            </a:pPr>
            <a:r>
              <a:rPr lang="ru-RU" sz="4400"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mj-lt"/>
                <a:ea typeface="+mj-ea"/>
                <a:cs typeface="Times New Roman" pitchFamily="18" charset="0"/>
                <a:sym typeface="Times New Roman" pitchFamily="18" charset="0"/>
              </a:rPr>
              <a:t>НОД и НОК</a:t>
            </a:r>
          </a:p>
        </p:txBody>
      </p:sp>
      <p:sp>
        <p:nvSpPr>
          <p:cNvPr id="7" name="TextBox 6"/>
          <p:cNvSpPr txBox="1"/>
          <p:nvPr/>
        </p:nvSpPr>
        <p:spPr>
          <a:xfrm>
            <a:off x="971600" y="4653136"/>
            <a:ext cx="7344816" cy="867930"/>
          </a:xfrm>
          <a:prstGeom prst="rect">
            <a:avLst/>
          </a:prstGeom>
          <a:noFill/>
        </p:spPr>
        <p:txBody>
          <a:bodyPr wrap="square" rtlCol="0">
            <a:spAutoFit/>
          </a:bodyPr>
          <a:lstStyle/>
          <a:p>
            <a:pPr algn="ctr" fontAlgn="base">
              <a:lnSpc>
                <a:spcPct val="90000"/>
              </a:lnSpc>
              <a:spcBef>
                <a:spcPct val="0"/>
              </a:spcBef>
              <a:spcAft>
                <a:spcPct val="0"/>
              </a:spcAft>
              <a:buFontTx/>
              <a:buNone/>
            </a:pPr>
            <a:r>
              <a:rPr lang="ru-RU" sz="2800"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mj-lt"/>
                <a:ea typeface="+mj-ea"/>
                <a:cs typeface="Times New Roman" pitchFamily="18" charset="0"/>
                <a:sym typeface="Times New Roman" pitchFamily="18" charset="0"/>
              </a:rPr>
              <a:t>УСПЕХОВ вам, одноклассники, и  удовольствия от решённых задач!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a:xfrm>
            <a:off x="538807" y="1643063"/>
            <a:ext cx="7921625" cy="4357687"/>
          </a:xfrm>
        </p:spPr>
        <p:txBody>
          <a:bodyPr>
            <a:normAutofit fontScale="25000" lnSpcReduction="20000"/>
          </a:bodyPr>
          <a:lstStyle/>
          <a:p>
            <a:pPr marL="274320" indent="-274320" eaLnBrk="1" fontAlgn="auto" hangingPunct="1">
              <a:spcAft>
                <a:spcPts val="0"/>
              </a:spcAft>
              <a:buFontTx/>
              <a:buNone/>
              <a:defRPr/>
            </a:pPr>
            <a:r>
              <a:rPr lang="ru-RU" sz="2400" b="1" dirty="0" smtClean="0"/>
              <a:t>    </a:t>
            </a:r>
          </a:p>
          <a:p>
            <a:pPr marL="274320" indent="-274320" eaLnBrk="1" fontAlgn="auto" hangingPunct="1">
              <a:spcAft>
                <a:spcPts val="0"/>
              </a:spcAft>
              <a:buFontTx/>
              <a:buNone/>
              <a:defRPr/>
            </a:pPr>
            <a:r>
              <a:rPr lang="ru-RU" sz="9600" b="1" u="sng" dirty="0" smtClean="0"/>
              <a:t>Цель </a:t>
            </a:r>
            <a:r>
              <a:rPr lang="ru-RU" sz="9600" i="1" u="sng" dirty="0" smtClean="0"/>
              <a:t>работы</a:t>
            </a:r>
            <a:r>
              <a:rPr lang="ru-RU" sz="9600" i="1" dirty="0" smtClean="0"/>
              <a:t>: </a:t>
            </a:r>
          </a:p>
          <a:p>
            <a:pPr marL="274320" indent="-274320" eaLnBrk="1" fontAlgn="auto" hangingPunct="1">
              <a:spcAft>
                <a:spcPts val="0"/>
              </a:spcAft>
              <a:buFontTx/>
              <a:buNone/>
              <a:defRPr/>
            </a:pPr>
            <a:endParaRPr lang="ru-RU" sz="9600" i="1" dirty="0" smtClean="0"/>
          </a:p>
          <a:p>
            <a:pPr marL="274320" indent="-274320" eaLnBrk="1" fontAlgn="auto" hangingPunct="1">
              <a:spcAft>
                <a:spcPts val="0"/>
              </a:spcAft>
              <a:buFontTx/>
              <a:buNone/>
              <a:defRPr/>
            </a:pPr>
            <a:r>
              <a:rPr lang="ru-RU" sz="7200" kern="1200" dirty="0" smtClean="0">
                <a:solidFill>
                  <a:srgbClr val="FFFF00"/>
                </a:solidFill>
              </a:rPr>
              <a:t>   -найти альтернативные способы нахождения НОД и НОК</a:t>
            </a:r>
          </a:p>
          <a:p>
            <a:pPr marL="274320" indent="-274320" eaLnBrk="1" fontAlgn="auto" hangingPunct="1">
              <a:spcAft>
                <a:spcPts val="0"/>
              </a:spcAft>
              <a:buFontTx/>
              <a:buNone/>
              <a:defRPr/>
            </a:pPr>
            <a:r>
              <a:rPr lang="ru-RU" sz="9600" b="1" i="1" u="sng" dirty="0" smtClean="0"/>
              <a:t>Задачи</a:t>
            </a:r>
            <a:r>
              <a:rPr lang="ru-RU" sz="9600" b="1" i="1" dirty="0" smtClean="0"/>
              <a:t>:</a:t>
            </a:r>
          </a:p>
          <a:p>
            <a:pPr marL="274320" indent="-274320" eaLnBrk="1" fontAlgn="auto" hangingPunct="1">
              <a:spcAft>
                <a:spcPts val="0"/>
              </a:spcAft>
              <a:buFontTx/>
              <a:buNone/>
              <a:defRPr/>
            </a:pPr>
            <a:endParaRPr lang="ru-RU" sz="9600" i="1" dirty="0" smtClean="0"/>
          </a:p>
          <a:p>
            <a:pPr marL="274320" indent="-274320" eaLnBrk="1" fontAlgn="auto" hangingPunct="1">
              <a:spcAft>
                <a:spcPts val="0"/>
              </a:spcAft>
              <a:buFontTx/>
              <a:buNone/>
              <a:defRPr/>
            </a:pPr>
            <a:r>
              <a:rPr lang="ru-RU" sz="7200" kern="1200" dirty="0" smtClean="0">
                <a:solidFill>
                  <a:srgbClr val="FFFF00"/>
                </a:solidFill>
              </a:rPr>
              <a:t>  - Найти и познакомиться с различными источниками информации по данной теме.</a:t>
            </a:r>
            <a:r>
              <a:rPr lang="ru-RU" sz="9600" i="1" dirty="0" smtClean="0"/>
              <a:t/>
            </a:r>
            <a:br>
              <a:rPr lang="ru-RU" sz="9600" i="1" dirty="0" smtClean="0"/>
            </a:br>
            <a:r>
              <a:rPr lang="ru-RU" sz="9600" i="1" dirty="0" smtClean="0"/>
              <a:t> </a:t>
            </a:r>
          </a:p>
          <a:p>
            <a:pPr marL="274320" indent="-274320" eaLnBrk="1" fontAlgn="auto" hangingPunct="1">
              <a:spcAft>
                <a:spcPts val="0"/>
              </a:spcAft>
              <a:buFontTx/>
              <a:buNone/>
              <a:defRPr/>
            </a:pPr>
            <a:r>
              <a:rPr lang="ru-RU" sz="7200" kern="1200" dirty="0" smtClean="0">
                <a:solidFill>
                  <a:srgbClr val="FFFF00"/>
                </a:solidFill>
              </a:rPr>
              <a:t>  - Систематизировать полученную информацию</a:t>
            </a:r>
            <a:r>
              <a:rPr lang="ru-RU" sz="9600" i="1" dirty="0" smtClean="0"/>
              <a:t>.</a:t>
            </a:r>
            <a:br>
              <a:rPr lang="ru-RU" sz="9600" i="1" dirty="0" smtClean="0"/>
            </a:br>
            <a:r>
              <a:rPr lang="ru-RU" sz="9600" i="1" dirty="0" smtClean="0"/>
              <a:t> </a:t>
            </a:r>
          </a:p>
          <a:p>
            <a:pPr marL="274320" indent="-274320" eaLnBrk="1" fontAlgn="auto" hangingPunct="1">
              <a:spcAft>
                <a:spcPts val="0"/>
              </a:spcAft>
              <a:buFontTx/>
              <a:buNone/>
              <a:defRPr/>
            </a:pPr>
            <a:r>
              <a:rPr lang="ru-RU" sz="7200" kern="1200" dirty="0" smtClean="0">
                <a:solidFill>
                  <a:srgbClr val="FFFF00"/>
                </a:solidFill>
              </a:rPr>
              <a:t>   - Научиться применять алгоритм Евклида при решении задач </a:t>
            </a:r>
            <a:r>
              <a:rPr lang="ru-RU" sz="9600" i="1" dirty="0" smtClean="0"/>
              <a:t/>
            </a:r>
            <a:br>
              <a:rPr lang="ru-RU" sz="9600" i="1" dirty="0" smtClean="0"/>
            </a:br>
            <a:endParaRPr lang="ru-RU" sz="9600" i="1" dirty="0" smtClean="0"/>
          </a:p>
          <a:p>
            <a:pPr marL="274320" indent="-274320" eaLnBrk="1" fontAlgn="auto" hangingPunct="1">
              <a:spcAft>
                <a:spcPts val="0"/>
              </a:spcAft>
              <a:buFontTx/>
              <a:buNone/>
              <a:defRPr/>
            </a:pPr>
            <a:r>
              <a:rPr lang="ru-RU" sz="9600" dirty="0" smtClean="0"/>
              <a:t/>
            </a:r>
            <a:br>
              <a:rPr lang="ru-RU" sz="9600" dirty="0" smtClean="0"/>
            </a:br>
            <a:r>
              <a:rPr lang="ru-RU" sz="9600" dirty="0" smtClean="0"/>
              <a:t/>
            </a:r>
            <a:br>
              <a:rPr lang="ru-RU" sz="9600" dirty="0" smtClean="0"/>
            </a:br>
            <a:endParaRPr lang="ru-RU" sz="9600" b="1" dirty="0" smtClean="0"/>
          </a:p>
        </p:txBody>
      </p:sp>
      <p:sp>
        <p:nvSpPr>
          <p:cNvPr id="5" name="TextBox 4"/>
          <p:cNvSpPr txBox="1"/>
          <p:nvPr/>
        </p:nvSpPr>
        <p:spPr>
          <a:xfrm>
            <a:off x="611560" y="476672"/>
            <a:ext cx="7632848" cy="1218795"/>
          </a:xfrm>
          <a:prstGeom prst="rect">
            <a:avLst/>
          </a:prstGeom>
          <a:noFill/>
        </p:spPr>
        <p:txBody>
          <a:bodyPr wrap="square" rtlCol="0">
            <a:spAutoFit/>
          </a:bodyPr>
          <a:lstStyle/>
          <a:p>
            <a:pPr marL="274320" indent="-274320">
              <a:lnSpc>
                <a:spcPct val="80000"/>
              </a:lnSpc>
              <a:spcBef>
                <a:spcPct val="20000"/>
              </a:spcBef>
              <a:defRPr/>
            </a:pPr>
            <a:r>
              <a:rPr lang="ru-RU" sz="2400" b="1" u="sng" dirty="0" smtClean="0">
                <a:solidFill>
                  <a:schemeClr val="bg1"/>
                </a:solidFill>
              </a:rPr>
              <a:t>Проблема: </a:t>
            </a:r>
          </a:p>
          <a:p>
            <a:r>
              <a:rPr lang="ru-RU" dirty="0" smtClean="0">
                <a:solidFill>
                  <a:srgbClr val="FFFF00"/>
                </a:solidFill>
              </a:rPr>
              <a:t>-существует ли способ нахождения наибольшего общего делителя и наименьшего общего кратного чисел, не требующий разложения чисел на простые множители. </a:t>
            </a:r>
            <a:endParaRPr lang="ru-RU" dirty="0">
              <a:solidFill>
                <a:srgbClr val="FFFF00"/>
              </a:solidFill>
            </a:endParaRPr>
          </a:p>
        </p:txBody>
      </p:sp>
    </p:spTree>
    <p:custDataLst>
      <p:tags r:id="rId1"/>
    </p:custData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 calcmode="lin" valueType="num">
                                      <p:cBhvr>
                                        <p:cTn id="12" dur="500" fill="hold"/>
                                        <p:tgtEl>
                                          <p:spTgt spid="3277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277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2773">
                                            <p:txEl>
                                              <p:pRg st="4" end="4"/>
                                            </p:txEl>
                                          </p:spTgt>
                                        </p:tgtEl>
                                        <p:attrNameLst>
                                          <p:attrName>style.visibility</p:attrName>
                                        </p:attrNameLst>
                                      </p:cBhvr>
                                      <p:to>
                                        <p:strVal val="visible"/>
                                      </p:to>
                                    </p:set>
                                    <p:anim calcmode="lin" valueType="num">
                                      <p:cBhvr>
                                        <p:cTn id="17" dur="500" fill="hold"/>
                                        <p:tgtEl>
                                          <p:spTgt spid="3277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277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ewtek\_backgrounds_1.02\Ryan\Power Point Templates2\School Presentation_not_done\Elements\apple_rotating.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4725144"/>
            <a:ext cx="1259632" cy="94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683568" y="476672"/>
            <a:ext cx="3867692" cy="176568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ru-RU" b="1" dirty="0">
                <a:solidFill>
                  <a:srgbClr val="000000"/>
                </a:solidFill>
              </a:rPr>
              <a:t>Наибольшее натуральное число, на которое делятся без остатка числа </a:t>
            </a:r>
            <a:r>
              <a:rPr lang="ru-RU" b="1" i="1" dirty="0">
                <a:solidFill>
                  <a:srgbClr val="000000"/>
                </a:solidFill>
              </a:rPr>
              <a:t>а</a:t>
            </a:r>
            <a:r>
              <a:rPr lang="ru-RU" b="1" dirty="0">
                <a:solidFill>
                  <a:srgbClr val="000000"/>
                </a:solidFill>
              </a:rPr>
              <a:t> и </a:t>
            </a:r>
            <a:r>
              <a:rPr lang="ru-RU" b="1" i="1" dirty="0">
                <a:solidFill>
                  <a:srgbClr val="000000"/>
                </a:solidFill>
              </a:rPr>
              <a:t>в,</a:t>
            </a:r>
            <a:r>
              <a:rPr lang="ru-RU" b="1" dirty="0">
                <a:solidFill>
                  <a:srgbClr val="000000"/>
                </a:solidFill>
              </a:rPr>
              <a:t> называют наибольшим общим делителем этих чисел.</a:t>
            </a:r>
          </a:p>
        </p:txBody>
      </p:sp>
      <p:sp>
        <p:nvSpPr>
          <p:cNvPr id="8" name="TextBox 7"/>
          <p:cNvSpPr txBox="1"/>
          <p:nvPr/>
        </p:nvSpPr>
        <p:spPr>
          <a:xfrm>
            <a:off x="1115616" y="2348880"/>
            <a:ext cx="2232248" cy="461665"/>
          </a:xfrm>
          <a:prstGeom prst="rect">
            <a:avLst/>
          </a:prstGeom>
          <a:blipFill>
            <a:blip r:embed="rId4" cstate="print"/>
            <a:tile tx="0" ty="0" sx="100000" sy="100000" flip="none" algn="tl"/>
          </a:blipFill>
        </p:spPr>
        <p:txBody>
          <a:bodyPr wrap="square" rtlCol="0">
            <a:spAutoFit/>
          </a:bodyPr>
          <a:lstStyle/>
          <a:p>
            <a:pPr fontAlgn="base">
              <a:spcBef>
                <a:spcPct val="0"/>
              </a:spcBef>
              <a:spcAft>
                <a:spcPct val="0"/>
              </a:spcAft>
            </a:pPr>
            <a:r>
              <a:rPr lang="ru-RU" sz="2400" dirty="0">
                <a:solidFill>
                  <a:srgbClr val="FF0000"/>
                </a:solidFill>
                <a:latin typeface="Arial" charset="0"/>
              </a:rPr>
              <a:t>НОД(8, 12) =4</a:t>
            </a:r>
          </a:p>
        </p:txBody>
      </p:sp>
      <p:sp>
        <p:nvSpPr>
          <p:cNvPr id="11" name="Прямоугольник 10"/>
          <p:cNvSpPr/>
          <p:nvPr/>
        </p:nvSpPr>
        <p:spPr>
          <a:xfrm>
            <a:off x="683568" y="2852936"/>
            <a:ext cx="4176464" cy="288032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ru-RU" b="1" dirty="0">
                <a:solidFill>
                  <a:srgbClr val="000000"/>
                </a:solidFill>
              </a:rPr>
              <a:t>Чтобы найти НОД нескольких натуральных чисел, надо:</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 разложить их на простые множители;</a:t>
            </a:r>
          </a:p>
          <a:p>
            <a:pPr algn="ctr" defTabSz="533400" fontAlgn="base">
              <a:lnSpc>
                <a:spcPct val="90000"/>
              </a:lnSpc>
              <a:spcBef>
                <a:spcPct val="0"/>
              </a:spcBef>
              <a:spcAft>
                <a:spcPct val="35000"/>
              </a:spcAft>
              <a:buFont typeface="Wingdings" pitchFamily="2" charset="2"/>
              <a:buChar char="§"/>
            </a:pPr>
            <a:r>
              <a:rPr lang="ru-RU" b="1" dirty="0">
                <a:solidFill>
                  <a:srgbClr val="000000"/>
                </a:solidFill>
              </a:rPr>
              <a:t> </a:t>
            </a:r>
            <a:r>
              <a:rPr lang="ru-RU" b="1" dirty="0">
                <a:solidFill>
                  <a:srgbClr val="660066"/>
                </a:solidFill>
              </a:rPr>
              <a:t>из множителей,входящих в разложение одного из них, вычеркнуть те, которые не входят в разложение других чисел</a:t>
            </a:r>
            <a:r>
              <a:rPr lang="ru-RU" b="1" dirty="0">
                <a:solidFill>
                  <a:srgbClr val="000000"/>
                </a:solidFill>
              </a:rPr>
              <a:t>; </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найти произведение оставшихся множителей.</a:t>
            </a:r>
          </a:p>
        </p:txBody>
      </p:sp>
      <p:sp>
        <p:nvSpPr>
          <p:cNvPr id="14" name="TextBox 13"/>
          <p:cNvSpPr txBox="1"/>
          <p:nvPr/>
        </p:nvSpPr>
        <p:spPr>
          <a:xfrm>
            <a:off x="5220072" y="1196752"/>
            <a:ext cx="3024336" cy="2412000"/>
          </a:xfrm>
          <a:prstGeom prst="rect">
            <a:avLst/>
          </a:prstGeom>
          <a:blipFill>
            <a:blip r:embed="rId4" cstate="print"/>
            <a:tile tx="0" ty="0" sx="100000" sy="100000" flip="none" algn="tl"/>
          </a:blipFill>
        </p:spPr>
        <p:txBody>
          <a:bodyPr wrap="square" rtlCol="0">
            <a:spAutoFit/>
          </a:bodyPr>
          <a:lstStyle/>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r>
              <a:rPr lang="ru-RU" sz="2400" dirty="0">
                <a:solidFill>
                  <a:srgbClr val="FF0000"/>
                </a:solidFill>
                <a:latin typeface="Arial" charset="0"/>
              </a:rPr>
              <a:t>    126   2    84   2   </a:t>
            </a:r>
          </a:p>
          <a:p>
            <a:pPr fontAlgn="base">
              <a:spcBef>
                <a:spcPct val="0"/>
              </a:spcBef>
              <a:spcAft>
                <a:spcPct val="0"/>
              </a:spcAft>
            </a:pPr>
            <a:r>
              <a:rPr lang="ru-RU" sz="2400" dirty="0">
                <a:solidFill>
                  <a:srgbClr val="FF0000"/>
                </a:solidFill>
                <a:latin typeface="Arial" charset="0"/>
              </a:rPr>
              <a:t>      63   3    42   2</a:t>
            </a:r>
          </a:p>
          <a:p>
            <a:pPr fontAlgn="base">
              <a:spcBef>
                <a:spcPct val="0"/>
              </a:spcBef>
              <a:spcAft>
                <a:spcPct val="0"/>
              </a:spcAft>
            </a:pPr>
            <a:r>
              <a:rPr lang="ru-RU" sz="2400" dirty="0">
                <a:solidFill>
                  <a:srgbClr val="FF0000"/>
                </a:solidFill>
                <a:latin typeface="Arial" charset="0"/>
              </a:rPr>
              <a:t>       21  3    21   3</a:t>
            </a:r>
          </a:p>
          <a:p>
            <a:pPr fontAlgn="base">
              <a:spcBef>
                <a:spcPct val="0"/>
              </a:spcBef>
              <a:spcAft>
                <a:spcPct val="0"/>
              </a:spcAft>
            </a:pPr>
            <a:r>
              <a:rPr lang="ru-RU" sz="2400" dirty="0">
                <a:solidFill>
                  <a:srgbClr val="FF0000"/>
                </a:solidFill>
                <a:latin typeface="Arial" charset="0"/>
              </a:rPr>
              <a:t>         7  7      7   7</a:t>
            </a:r>
          </a:p>
          <a:p>
            <a:pPr fontAlgn="base">
              <a:spcBef>
                <a:spcPct val="0"/>
              </a:spcBef>
              <a:spcAft>
                <a:spcPct val="0"/>
              </a:spcAft>
            </a:pPr>
            <a:r>
              <a:rPr lang="ru-RU" sz="2400" dirty="0">
                <a:solidFill>
                  <a:srgbClr val="FF0000"/>
                </a:solidFill>
                <a:latin typeface="Arial" charset="0"/>
              </a:rPr>
              <a:t>         1           1</a:t>
            </a: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a:p>
            <a:pPr fontAlgn="base">
              <a:spcBef>
                <a:spcPct val="0"/>
              </a:spcBef>
              <a:spcAft>
                <a:spcPct val="0"/>
              </a:spcAft>
            </a:pPr>
            <a:endParaRPr lang="ru-RU" sz="2400" dirty="0">
              <a:solidFill>
                <a:srgbClr val="FF0000"/>
              </a:solidFill>
              <a:latin typeface="Arial" charset="0"/>
            </a:endParaRPr>
          </a:p>
        </p:txBody>
      </p:sp>
      <p:cxnSp>
        <p:nvCxnSpPr>
          <p:cNvPr id="16" name="Прямая соединительная линия 15"/>
          <p:cNvCxnSpPr/>
          <p:nvPr/>
        </p:nvCxnSpPr>
        <p:spPr>
          <a:xfrm>
            <a:off x="6300192" y="1700808"/>
            <a:ext cx="0" cy="1656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80312" y="1556792"/>
            <a:ext cx="0" cy="17281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148064" y="548680"/>
            <a:ext cx="1980799" cy="400110"/>
          </a:xfrm>
          <a:prstGeom prst="rect">
            <a:avLst/>
          </a:prstGeom>
          <a:blipFill>
            <a:blip r:embed="rId4" cstate="print"/>
            <a:tile tx="0" ty="0" sx="100000" sy="100000" flip="none" algn="tl"/>
          </a:blipFill>
        </p:spPr>
        <p:txBody>
          <a:bodyPr wrap="none">
            <a:spAutoFit/>
          </a:bodyPr>
          <a:lstStyle/>
          <a:p>
            <a:pPr fontAlgn="base">
              <a:spcBef>
                <a:spcPct val="0"/>
              </a:spcBef>
              <a:spcAft>
                <a:spcPct val="0"/>
              </a:spcAft>
            </a:pPr>
            <a:r>
              <a:rPr lang="ru-RU" sz="2000" dirty="0">
                <a:solidFill>
                  <a:srgbClr val="FF0000"/>
                </a:solidFill>
                <a:latin typeface="Arial" charset="0"/>
              </a:rPr>
              <a:t>НОД(126, 84)= </a:t>
            </a:r>
            <a:endParaRPr lang="ru-RU" sz="2000" dirty="0">
              <a:solidFill>
                <a:srgbClr val="000000"/>
              </a:solidFill>
              <a:latin typeface="Arial" charset="0"/>
            </a:endParaRPr>
          </a:p>
        </p:txBody>
      </p:sp>
      <p:sp>
        <p:nvSpPr>
          <p:cNvPr id="23" name="Прямоугольник 22"/>
          <p:cNvSpPr/>
          <p:nvPr/>
        </p:nvSpPr>
        <p:spPr>
          <a:xfrm>
            <a:off x="7092280" y="548680"/>
            <a:ext cx="1217000" cy="400110"/>
          </a:xfrm>
          <a:prstGeom prst="rect">
            <a:avLst/>
          </a:prstGeom>
          <a:blipFill>
            <a:blip r:embed="rId4" cstate="print"/>
            <a:tile tx="0" ty="0" sx="100000" sy="100000" flip="none" algn="tl"/>
          </a:blipFill>
        </p:spPr>
        <p:txBody>
          <a:bodyPr wrap="none">
            <a:spAutoFit/>
          </a:bodyPr>
          <a:lstStyle/>
          <a:p>
            <a:pPr fontAlgn="base">
              <a:spcBef>
                <a:spcPct val="0"/>
              </a:spcBef>
              <a:spcAft>
                <a:spcPct val="0"/>
              </a:spcAft>
            </a:pPr>
            <a:r>
              <a:rPr lang="ru-RU" sz="2000" dirty="0">
                <a:solidFill>
                  <a:srgbClr val="FF0000"/>
                </a:solidFill>
                <a:latin typeface="Arial" charset="0"/>
              </a:rPr>
              <a:t>2·3·7=42</a:t>
            </a:r>
            <a:endParaRPr lang="ru-RU" sz="2000" dirty="0">
              <a:solidFill>
                <a:srgbClr val="000000"/>
              </a:solidFill>
              <a:latin typeface="Arial" charset="0"/>
            </a:endParaRPr>
          </a:p>
        </p:txBody>
      </p:sp>
      <p:cxnSp>
        <p:nvCxnSpPr>
          <p:cNvPr id="28" name="Прямая соединительная линия 27"/>
          <p:cNvCxnSpPr/>
          <p:nvPr/>
        </p:nvCxnSpPr>
        <p:spPr>
          <a:xfrm flipH="1">
            <a:off x="6372200" y="2060848"/>
            <a:ext cx="216024" cy="28803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9646360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barn(inHorizontal)">
                                      <p:cBhvr>
                                        <p:cTn id="11" dur="500"/>
                                        <p:tgtEl>
                                          <p:spTgt spid="8">
                                            <p:bg/>
                                          </p:spTgt>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bg/>
                                          </p:spTgt>
                                        </p:tgtEl>
                                        <p:attrNameLst>
                                          <p:attrName>style.visibility</p:attrName>
                                        </p:attrNameLst>
                                      </p:cBhvr>
                                      <p:to>
                                        <p:strVal val="visible"/>
                                      </p:to>
                                    </p:set>
                                  </p:childTnLst>
                                </p:cTn>
                              </p:par>
                              <p:par>
                                <p:cTn id="29" presetID="16" presetClass="entr" presetSubtype="26"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barn(inHorizontal)">
                                      <p:cBhvr>
                                        <p:cTn id="31" dur="500"/>
                                        <p:tgtEl>
                                          <p:spTgt spid="14">
                                            <p:txEl>
                                              <p:pRg st="1" end="1"/>
                                            </p:txEl>
                                          </p:spTgt>
                                        </p:tgtEl>
                                      </p:cBhvr>
                                    </p:animEffect>
                                  </p:childTnLst>
                                </p:cTn>
                              </p:par>
                              <p:par>
                                <p:cTn id="32" presetID="16" presetClass="entr" presetSubtype="26" fill="hold" nodeType="with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barn(inHorizontal)">
                                      <p:cBhvr>
                                        <p:cTn id="34" dur="500"/>
                                        <p:tgtEl>
                                          <p:spTgt spid="14">
                                            <p:txEl>
                                              <p:pRg st="2" end="2"/>
                                            </p:txEl>
                                          </p:spTgt>
                                        </p:tgtEl>
                                      </p:cBhvr>
                                    </p:animEffect>
                                  </p:childTnLst>
                                </p:cTn>
                              </p:par>
                              <p:par>
                                <p:cTn id="35" presetID="16" presetClass="entr" presetSubtype="26"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barn(inHorizontal)">
                                      <p:cBhvr>
                                        <p:cTn id="37" dur="500"/>
                                        <p:tgtEl>
                                          <p:spTgt spid="14">
                                            <p:txEl>
                                              <p:pRg st="3" end="3"/>
                                            </p:txEl>
                                          </p:spTgt>
                                        </p:tgtEl>
                                      </p:cBhvr>
                                    </p:animEffect>
                                  </p:childTnLst>
                                </p:cTn>
                              </p:par>
                              <p:par>
                                <p:cTn id="38" presetID="16" presetClass="entr" presetSubtype="26" fill="hold" nodeType="withEffect">
                                  <p:stCondLst>
                                    <p:cond delay="0"/>
                                  </p:stCondLst>
                                  <p:childTnLst>
                                    <p:set>
                                      <p:cBhvr>
                                        <p:cTn id="39" dur="1" fill="hold">
                                          <p:stCondLst>
                                            <p:cond delay="0"/>
                                          </p:stCondLst>
                                        </p:cTn>
                                        <p:tgtEl>
                                          <p:spTgt spid="14">
                                            <p:txEl>
                                              <p:pRg st="4" end="4"/>
                                            </p:txEl>
                                          </p:spTgt>
                                        </p:tgtEl>
                                        <p:attrNameLst>
                                          <p:attrName>style.visibility</p:attrName>
                                        </p:attrNameLst>
                                      </p:cBhvr>
                                      <p:to>
                                        <p:strVal val="visible"/>
                                      </p:to>
                                    </p:set>
                                    <p:animEffect transition="in" filter="barn(inHorizontal)">
                                      <p:cBhvr>
                                        <p:cTn id="40" dur="500"/>
                                        <p:tgtEl>
                                          <p:spTgt spid="14">
                                            <p:txEl>
                                              <p:pRg st="4" end="4"/>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xEl>
                                              <p:pRg st="5" end="5"/>
                                            </p:txEl>
                                          </p:spTgt>
                                        </p:tgtEl>
                                        <p:attrNameLst>
                                          <p:attrName>style.visibility</p:attrName>
                                        </p:attrNameLst>
                                      </p:cBhvr>
                                      <p:to>
                                        <p:strVal val="visible"/>
                                      </p:to>
                                    </p:set>
                                  </p:childTnLst>
                                </p:cTn>
                              </p:par>
                              <p:par>
                                <p:cTn id="51" presetID="16" presetClass="entr" presetSubtype="26" fill="hold" nodeType="with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animEffect transition="in" filter="barn(inHorizontal)">
                                      <p:cBhvr>
                                        <p:cTn id="53" dur="500"/>
                                        <p:tgtEl>
                                          <p:spTgt spid="14">
                                            <p:txEl>
                                              <p:pRg st="5" end="5"/>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ppt_x</p:attrName>
                                        </p:attrNameLst>
                                      </p:cBhvr>
                                      <p:tavLst>
                                        <p:tav tm="0">
                                          <p:val>
                                            <p:strVal val="#ppt_x-.2"/>
                                          </p:val>
                                        </p:tav>
                                        <p:tav tm="100000">
                                          <p:val>
                                            <p:strVal val="#ppt_x"/>
                                          </p:val>
                                        </p:tav>
                                      </p:tavLst>
                                    </p:anim>
                                    <p:anim calcmode="lin" valueType="num">
                                      <p:cBhvr>
                                        <p:cTn id="67"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11" grpId="0" animBg="1"/>
      <p:bldP spid="14" grpId="0" uiExpand="1" build="allAtOnce"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ewtek\_backgrounds_1.02\Ryan\Power Point Templates2\School Presentation_not_done\Elements\apple_rotating.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24503" y="476672"/>
            <a:ext cx="1475656" cy="1106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Группа 4"/>
          <p:cNvGrpSpPr/>
          <p:nvPr/>
        </p:nvGrpSpPr>
        <p:grpSpPr>
          <a:xfrm>
            <a:off x="539552" y="476672"/>
            <a:ext cx="4267236" cy="1812347"/>
            <a:chOff x="4098208" y="145349"/>
            <a:chExt cx="4267236" cy="1812347"/>
          </a:xfrm>
          <a:solidFill>
            <a:schemeClr val="accent1">
              <a:lumMod val="20000"/>
              <a:lumOff val="80000"/>
            </a:schemeClr>
          </a:solidFill>
        </p:grpSpPr>
        <p:sp>
          <p:nvSpPr>
            <p:cNvPr id="6" name="Прямоугольник 5"/>
            <p:cNvSpPr/>
            <p:nvPr/>
          </p:nvSpPr>
          <p:spPr>
            <a:xfrm>
              <a:off x="4098208" y="145349"/>
              <a:ext cx="4267236" cy="18123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рямоугольник 6"/>
            <p:cNvSpPr/>
            <p:nvPr/>
          </p:nvSpPr>
          <p:spPr>
            <a:xfrm>
              <a:off x="4098208" y="145349"/>
              <a:ext cx="4267236" cy="18123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ru-RU" b="1" dirty="0">
                  <a:solidFill>
                    <a:srgbClr val="660066"/>
                  </a:solidFill>
                </a:rPr>
                <a:t>Наименьшим общим кратным натуральных чисел </a:t>
              </a:r>
              <a:r>
                <a:rPr lang="ru-RU" b="1" i="1" dirty="0">
                  <a:solidFill>
                    <a:srgbClr val="660066"/>
                  </a:solidFill>
                </a:rPr>
                <a:t>а</a:t>
              </a:r>
              <a:r>
                <a:rPr lang="ru-RU" b="1" dirty="0">
                  <a:solidFill>
                    <a:srgbClr val="660066"/>
                  </a:solidFill>
                </a:rPr>
                <a:t> и </a:t>
              </a:r>
              <a:r>
                <a:rPr lang="ru-RU" b="1" i="1" dirty="0">
                  <a:solidFill>
                    <a:srgbClr val="660066"/>
                  </a:solidFill>
                </a:rPr>
                <a:t>в</a:t>
              </a:r>
              <a:r>
                <a:rPr lang="ru-RU" b="1" dirty="0">
                  <a:solidFill>
                    <a:srgbClr val="660066"/>
                  </a:solidFill>
                </a:rPr>
                <a:t> называют </a:t>
              </a:r>
              <a:r>
                <a:rPr lang="ru-RU" b="1" i="1" dirty="0">
                  <a:solidFill>
                    <a:srgbClr val="0070C0"/>
                  </a:solidFill>
                </a:rPr>
                <a:t>наименьшее натуральное число, </a:t>
              </a:r>
              <a:r>
                <a:rPr lang="ru-RU" b="1" dirty="0">
                  <a:solidFill>
                    <a:srgbClr val="660066"/>
                  </a:solidFill>
                </a:rPr>
                <a:t>которое кратно и </a:t>
              </a:r>
              <a:r>
                <a:rPr lang="ru-RU" b="1" i="1" dirty="0">
                  <a:solidFill>
                    <a:srgbClr val="660066"/>
                  </a:solidFill>
                </a:rPr>
                <a:t>а, и в.</a:t>
              </a:r>
              <a:endParaRPr lang="ru-RU" b="1" dirty="0">
                <a:solidFill>
                  <a:srgbClr val="660066"/>
                </a:solidFill>
              </a:endParaRPr>
            </a:p>
          </p:txBody>
        </p:sp>
      </p:grpSp>
      <p:sp>
        <p:nvSpPr>
          <p:cNvPr id="8" name="TextBox 7"/>
          <p:cNvSpPr txBox="1"/>
          <p:nvPr/>
        </p:nvSpPr>
        <p:spPr>
          <a:xfrm>
            <a:off x="1547664" y="2348880"/>
            <a:ext cx="2016224" cy="400110"/>
          </a:xfrm>
          <a:prstGeom prst="rect">
            <a:avLst/>
          </a:prstGeom>
          <a:blipFill>
            <a:blip r:embed="rId3" cstate="print"/>
            <a:tile tx="0" ty="0" sx="100000" sy="100000" flip="none" algn="tl"/>
          </a:blipFill>
        </p:spPr>
        <p:txBody>
          <a:bodyPr wrap="square" rtlCol="0">
            <a:spAutoFit/>
          </a:bodyPr>
          <a:lstStyle/>
          <a:p>
            <a:pPr fontAlgn="base">
              <a:spcBef>
                <a:spcPct val="0"/>
              </a:spcBef>
              <a:spcAft>
                <a:spcPct val="0"/>
              </a:spcAft>
            </a:pPr>
            <a:r>
              <a:rPr lang="ru-RU" sz="2000" b="1" dirty="0">
                <a:solidFill>
                  <a:srgbClr val="FF0000"/>
                </a:solidFill>
                <a:latin typeface="Arial" charset="0"/>
              </a:rPr>
              <a:t>НОК(18,12)=36</a:t>
            </a:r>
          </a:p>
        </p:txBody>
      </p:sp>
      <p:grpSp>
        <p:nvGrpSpPr>
          <p:cNvPr id="9" name="Группа 8"/>
          <p:cNvGrpSpPr/>
          <p:nvPr/>
        </p:nvGrpSpPr>
        <p:grpSpPr>
          <a:xfrm>
            <a:off x="539552" y="2924944"/>
            <a:ext cx="4680520" cy="3240360"/>
            <a:chOff x="4386239" y="2161570"/>
            <a:chExt cx="3343251" cy="1598176"/>
          </a:xfrm>
        </p:grpSpPr>
        <p:sp>
          <p:nvSpPr>
            <p:cNvPr id="10" name="Прямоугольник 9"/>
            <p:cNvSpPr/>
            <p:nvPr/>
          </p:nvSpPr>
          <p:spPr>
            <a:xfrm>
              <a:off x="4386239" y="2161570"/>
              <a:ext cx="3343251" cy="1598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Прямоугольник 10"/>
            <p:cNvSpPr/>
            <p:nvPr/>
          </p:nvSpPr>
          <p:spPr>
            <a:xfrm>
              <a:off x="4386239" y="2161570"/>
              <a:ext cx="3343251" cy="159817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ru-RU" b="1" i="1" dirty="0">
                  <a:solidFill>
                    <a:srgbClr val="0070C0"/>
                  </a:solidFill>
                </a:rPr>
                <a:t>Чтобы найти НОК нескольких натуральных чисел, надо:</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 разложить их на простые  множители;</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  выписать множители, входящие в разложение одного из чисел;</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 добавить к ним недостающие множители из разложений других чисел;</a:t>
              </a:r>
            </a:p>
            <a:p>
              <a:pPr algn="ctr" defTabSz="533400" fontAlgn="base">
                <a:lnSpc>
                  <a:spcPct val="90000"/>
                </a:lnSpc>
                <a:spcBef>
                  <a:spcPct val="0"/>
                </a:spcBef>
                <a:spcAft>
                  <a:spcPct val="35000"/>
                </a:spcAft>
                <a:buFont typeface="Wingdings" pitchFamily="2" charset="2"/>
                <a:buChar char="§"/>
              </a:pPr>
              <a:r>
                <a:rPr lang="ru-RU" b="1" dirty="0">
                  <a:solidFill>
                    <a:srgbClr val="660066"/>
                  </a:solidFill>
                </a:rPr>
                <a:t> найти произведение получившихся множителей.</a:t>
              </a:r>
            </a:p>
          </p:txBody>
        </p:sp>
      </p:grpSp>
      <p:sp>
        <p:nvSpPr>
          <p:cNvPr id="12" name="TextBox 11"/>
          <p:cNvSpPr txBox="1"/>
          <p:nvPr/>
        </p:nvSpPr>
        <p:spPr>
          <a:xfrm>
            <a:off x="6012160" y="2204864"/>
            <a:ext cx="2088232" cy="400110"/>
          </a:xfrm>
          <a:prstGeom prst="rect">
            <a:avLst/>
          </a:prstGeom>
          <a:blipFill>
            <a:blip r:embed="rId3" cstate="print"/>
            <a:tile tx="0" ty="0" sx="100000" sy="100000" flip="none" algn="tl"/>
          </a:blipFill>
        </p:spPr>
        <p:txBody>
          <a:bodyPr wrap="square" rtlCol="0">
            <a:spAutoFit/>
          </a:bodyPr>
          <a:lstStyle/>
          <a:p>
            <a:pPr fontAlgn="base">
              <a:spcBef>
                <a:spcPct val="0"/>
              </a:spcBef>
              <a:spcAft>
                <a:spcPct val="0"/>
              </a:spcAft>
            </a:pPr>
            <a:r>
              <a:rPr lang="ru-RU" sz="2000" b="1" dirty="0">
                <a:solidFill>
                  <a:srgbClr val="FF0000"/>
                </a:solidFill>
                <a:latin typeface="Arial" charset="0"/>
              </a:rPr>
              <a:t>НОК(90,140)=</a:t>
            </a:r>
          </a:p>
        </p:txBody>
      </p:sp>
      <p:sp>
        <p:nvSpPr>
          <p:cNvPr id="13" name="TextBox 12"/>
          <p:cNvSpPr txBox="1"/>
          <p:nvPr/>
        </p:nvSpPr>
        <p:spPr>
          <a:xfrm>
            <a:off x="7092280" y="2924944"/>
            <a:ext cx="1152128" cy="1631216"/>
          </a:xfrm>
          <a:prstGeom prst="rect">
            <a:avLst/>
          </a:prstGeom>
          <a:blipFill>
            <a:blip r:embed="rId3" cstate="print"/>
            <a:tile tx="0" ty="0" sx="100000" sy="100000" flip="none" algn="tl"/>
          </a:blipFill>
        </p:spPr>
        <p:txBody>
          <a:bodyPr wrap="square" rtlCol="0">
            <a:spAutoFit/>
          </a:bodyPr>
          <a:lstStyle/>
          <a:p>
            <a:pPr fontAlgn="base">
              <a:spcBef>
                <a:spcPct val="0"/>
              </a:spcBef>
              <a:spcAft>
                <a:spcPct val="0"/>
              </a:spcAft>
            </a:pPr>
            <a:r>
              <a:rPr lang="ru-RU" sz="2000" dirty="0">
                <a:solidFill>
                  <a:srgbClr val="FF0000"/>
                </a:solidFill>
                <a:latin typeface="Arial" charset="0"/>
              </a:rPr>
              <a:t> 140   2</a:t>
            </a:r>
          </a:p>
          <a:p>
            <a:pPr fontAlgn="base">
              <a:spcBef>
                <a:spcPct val="0"/>
              </a:spcBef>
              <a:spcAft>
                <a:spcPct val="0"/>
              </a:spcAft>
            </a:pPr>
            <a:r>
              <a:rPr lang="ru-RU" sz="2000" dirty="0">
                <a:solidFill>
                  <a:srgbClr val="FF0000"/>
                </a:solidFill>
                <a:latin typeface="Arial" charset="0"/>
              </a:rPr>
              <a:t>   70   2</a:t>
            </a:r>
          </a:p>
          <a:p>
            <a:pPr fontAlgn="base">
              <a:spcBef>
                <a:spcPct val="0"/>
              </a:spcBef>
              <a:spcAft>
                <a:spcPct val="0"/>
              </a:spcAft>
            </a:pPr>
            <a:r>
              <a:rPr lang="ru-RU" sz="2000" dirty="0">
                <a:solidFill>
                  <a:srgbClr val="FF0000"/>
                </a:solidFill>
                <a:latin typeface="Arial" charset="0"/>
              </a:rPr>
              <a:t>   35   5</a:t>
            </a:r>
          </a:p>
          <a:p>
            <a:pPr fontAlgn="base">
              <a:spcBef>
                <a:spcPct val="0"/>
              </a:spcBef>
              <a:spcAft>
                <a:spcPct val="0"/>
              </a:spcAft>
            </a:pPr>
            <a:r>
              <a:rPr lang="ru-RU" sz="2000" dirty="0">
                <a:solidFill>
                  <a:srgbClr val="FF0000"/>
                </a:solidFill>
                <a:latin typeface="Arial" charset="0"/>
              </a:rPr>
              <a:t>     7   7</a:t>
            </a:r>
          </a:p>
          <a:p>
            <a:pPr fontAlgn="base">
              <a:spcBef>
                <a:spcPct val="0"/>
              </a:spcBef>
              <a:spcAft>
                <a:spcPct val="0"/>
              </a:spcAft>
            </a:pPr>
            <a:r>
              <a:rPr lang="ru-RU" sz="2000" dirty="0">
                <a:solidFill>
                  <a:srgbClr val="FF0000"/>
                </a:solidFill>
                <a:latin typeface="Arial" charset="0"/>
              </a:rPr>
              <a:t>     1</a:t>
            </a:r>
          </a:p>
        </p:txBody>
      </p:sp>
      <p:sp>
        <p:nvSpPr>
          <p:cNvPr id="14" name="TextBox 13"/>
          <p:cNvSpPr txBox="1"/>
          <p:nvPr/>
        </p:nvSpPr>
        <p:spPr>
          <a:xfrm>
            <a:off x="5796136" y="2924945"/>
            <a:ext cx="1080120" cy="1631216"/>
          </a:xfrm>
          <a:prstGeom prst="rect">
            <a:avLst/>
          </a:prstGeom>
          <a:blipFill>
            <a:blip r:embed="rId3" cstate="print"/>
            <a:tile tx="0" ty="0" sx="100000" sy="100000" flip="none" algn="tl"/>
          </a:blipFill>
        </p:spPr>
        <p:txBody>
          <a:bodyPr wrap="square" rtlCol="0">
            <a:spAutoFit/>
          </a:bodyPr>
          <a:lstStyle/>
          <a:p>
            <a:pPr marL="457200" indent="-457200" fontAlgn="base">
              <a:spcBef>
                <a:spcPct val="0"/>
              </a:spcBef>
              <a:spcAft>
                <a:spcPct val="0"/>
              </a:spcAft>
              <a:buFontTx/>
              <a:buAutoNum type="arabicPlain" startAt="90"/>
            </a:pPr>
            <a:r>
              <a:rPr lang="ru-RU" sz="2000" dirty="0">
                <a:solidFill>
                  <a:srgbClr val="FF0000"/>
                </a:solidFill>
                <a:latin typeface="Arial" charset="0"/>
              </a:rPr>
              <a:t>2</a:t>
            </a:r>
          </a:p>
          <a:p>
            <a:pPr marL="457200" indent="-457200" fontAlgn="base">
              <a:spcBef>
                <a:spcPct val="0"/>
              </a:spcBef>
              <a:spcAft>
                <a:spcPct val="0"/>
              </a:spcAft>
              <a:buFontTx/>
              <a:buAutoNum type="arabicPlain" startAt="45"/>
            </a:pPr>
            <a:r>
              <a:rPr lang="ru-RU" sz="2000" dirty="0">
                <a:solidFill>
                  <a:srgbClr val="FF0000"/>
                </a:solidFill>
                <a:latin typeface="Arial" charset="0"/>
              </a:rPr>
              <a:t>3</a:t>
            </a:r>
          </a:p>
          <a:p>
            <a:pPr marL="457200" indent="-457200" fontAlgn="base">
              <a:spcBef>
                <a:spcPct val="0"/>
              </a:spcBef>
              <a:spcAft>
                <a:spcPct val="0"/>
              </a:spcAft>
              <a:buFontTx/>
              <a:buAutoNum type="arabicPlain" startAt="15"/>
            </a:pPr>
            <a:r>
              <a:rPr lang="ru-RU" sz="2000" dirty="0">
                <a:solidFill>
                  <a:srgbClr val="FF0000"/>
                </a:solidFill>
                <a:latin typeface="Arial" charset="0"/>
              </a:rPr>
              <a:t>3</a:t>
            </a:r>
          </a:p>
          <a:p>
            <a:pPr marL="457200" indent="-457200" fontAlgn="base">
              <a:spcBef>
                <a:spcPct val="0"/>
              </a:spcBef>
              <a:spcAft>
                <a:spcPct val="0"/>
              </a:spcAft>
            </a:pPr>
            <a:r>
              <a:rPr lang="ru-RU" sz="2000" dirty="0">
                <a:solidFill>
                  <a:srgbClr val="FF0000"/>
                </a:solidFill>
                <a:latin typeface="Arial" charset="0"/>
              </a:rPr>
              <a:t>  5   5</a:t>
            </a:r>
          </a:p>
          <a:p>
            <a:pPr marL="457200" indent="-457200" fontAlgn="base">
              <a:spcBef>
                <a:spcPct val="0"/>
              </a:spcBef>
              <a:spcAft>
                <a:spcPct val="0"/>
              </a:spcAft>
            </a:pPr>
            <a:r>
              <a:rPr lang="ru-RU" sz="2000" dirty="0">
                <a:solidFill>
                  <a:srgbClr val="FF0000"/>
                </a:solidFill>
                <a:latin typeface="Arial" charset="0"/>
              </a:rPr>
              <a:t>  1</a:t>
            </a:r>
          </a:p>
        </p:txBody>
      </p:sp>
      <p:cxnSp>
        <p:nvCxnSpPr>
          <p:cNvPr id="16" name="Прямая соединительная линия 15"/>
          <p:cNvCxnSpPr/>
          <p:nvPr/>
        </p:nvCxnSpPr>
        <p:spPr>
          <a:xfrm>
            <a:off x="6228184" y="3068960"/>
            <a:ext cx="0" cy="1368152"/>
          </a:xfrm>
          <a:prstGeom prst="line">
            <a:avLst/>
          </a:prstGeom>
          <a:ln/>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a:off x="7740352" y="3068960"/>
            <a:ext cx="0" cy="1368152"/>
          </a:xfrm>
          <a:prstGeom prst="line">
            <a:avLst/>
          </a:prstGeom>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5364088" y="4941168"/>
            <a:ext cx="3240360" cy="400110"/>
          </a:xfrm>
          <a:prstGeom prst="rect">
            <a:avLst/>
          </a:prstGeom>
          <a:blipFill>
            <a:blip r:embed="rId3" cstate="print"/>
            <a:tile tx="0" ty="0" sx="100000" sy="100000" flip="none" algn="tl"/>
          </a:blipFill>
        </p:spPr>
        <p:txBody>
          <a:bodyPr wrap="square" rtlCol="0">
            <a:spAutoFit/>
          </a:bodyPr>
          <a:lstStyle/>
          <a:p>
            <a:pPr fontAlgn="base">
              <a:spcBef>
                <a:spcPct val="0"/>
              </a:spcBef>
              <a:spcAft>
                <a:spcPct val="0"/>
              </a:spcAft>
            </a:pPr>
            <a:r>
              <a:rPr lang="ru-RU" sz="2000" b="1" dirty="0">
                <a:solidFill>
                  <a:srgbClr val="FF0000"/>
                </a:solidFill>
                <a:latin typeface="Arial" charset="0"/>
              </a:rPr>
              <a:t>(2·3·3·5)·2·7=90·14=1260</a:t>
            </a:r>
          </a:p>
        </p:txBody>
      </p:sp>
    </p:spTree>
    <p:extLst>
      <p:ext uri="{BB962C8B-B14F-4D97-AF65-F5344CB8AC3E}">
        <p14:creationId xmlns:p14="http://schemas.microsoft.com/office/powerpoint/2010/main" xmlns="" val="22929179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2"/>
                                          </p:val>
                                        </p:tav>
                                        <p:tav tm="100000">
                                          <p:val>
                                            <p:strVal val="#ppt_x"/>
                                          </p:val>
                                        </p:tav>
                                      </p:tavLst>
                                    </p:anim>
                                    <p:anim calcmode="lin" valueType="num">
                                      <p:cBhvr>
                                        <p:cTn id="1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ppt_x</p:attrName>
                                        </p:attrNameLst>
                                      </p:cBhvr>
                                      <p:tavLst>
                                        <p:tav tm="0">
                                          <p:val>
                                            <p:strVal val="#ppt_x-.2"/>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4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1000" fill="hold"/>
                                        <p:tgtEl>
                                          <p:spTgt spid="20"/>
                                        </p:tgtEl>
                                        <p:attrNameLst>
                                          <p:attrName>ppt_x</p:attrName>
                                        </p:attrNameLst>
                                      </p:cBhvr>
                                      <p:tavLst>
                                        <p:tav tm="0">
                                          <p:val>
                                            <p:strVal val="#ppt_x-.2"/>
                                          </p:val>
                                        </p:tav>
                                        <p:tav tm="100000">
                                          <p:val>
                                            <p:strVal val="#ppt_x"/>
                                          </p:val>
                                        </p:tav>
                                      </p:tavLst>
                                    </p:anim>
                                    <p:anim calcmode="lin" valueType="num">
                                      <p:cBhvr>
                                        <p:cTn id="4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8"/>
            <a:ext cx="7848872" cy="1200329"/>
          </a:xfrm>
          <a:prstGeom prst="rect">
            <a:avLst/>
          </a:prstGeom>
        </p:spPr>
        <p:txBody>
          <a:bodyPr wrap="square">
            <a:spAutoFit/>
          </a:bodyPr>
          <a:lstStyle/>
          <a:p>
            <a:pPr algn="just"/>
            <a:r>
              <a:rPr lang="ru-RU" b="1" dirty="0" smtClean="0">
                <a:solidFill>
                  <a:schemeClr val="bg1"/>
                </a:solidFill>
              </a:rPr>
              <a:t>Задача</a:t>
            </a:r>
          </a:p>
          <a:p>
            <a:pPr algn="just"/>
            <a:r>
              <a:rPr lang="ru-RU" b="1" dirty="0" smtClean="0">
                <a:solidFill>
                  <a:srgbClr val="FFFF00"/>
                </a:solidFill>
              </a:rPr>
              <a:t> </a:t>
            </a:r>
            <a:r>
              <a:rPr lang="ru-RU" b="1" dirty="0">
                <a:solidFill>
                  <a:srgbClr val="FFFF00"/>
                </a:solidFill>
              </a:rPr>
              <a:t>Хозяин огородного участка размером </a:t>
            </a:r>
            <a:r>
              <a:rPr lang="ru-RU" b="1" dirty="0" smtClean="0">
                <a:solidFill>
                  <a:srgbClr val="FFFF00"/>
                </a:solidFill>
              </a:rPr>
              <a:t>54 </a:t>
            </a:r>
            <a:r>
              <a:rPr lang="en-US" b="1" dirty="0" smtClean="0">
                <a:solidFill>
                  <a:srgbClr val="FFFF00"/>
                </a:solidFill>
              </a:rPr>
              <a:t>x</a:t>
            </a:r>
            <a:r>
              <a:rPr lang="ru-RU" b="1" dirty="0" smtClean="0">
                <a:solidFill>
                  <a:srgbClr val="FFFF00"/>
                </a:solidFill>
              </a:rPr>
              <a:t> 42</a:t>
            </a:r>
            <a:r>
              <a:rPr lang="en-US" b="1" dirty="0" smtClean="0">
                <a:solidFill>
                  <a:srgbClr val="FFFF00"/>
                </a:solidFill>
              </a:rPr>
              <a:t> </a:t>
            </a:r>
            <a:r>
              <a:rPr lang="ru-RU" b="1" dirty="0" smtClean="0">
                <a:solidFill>
                  <a:srgbClr val="FFFF00"/>
                </a:solidFill>
              </a:rPr>
              <a:t>м </a:t>
            </a:r>
            <a:r>
              <a:rPr lang="ru-RU" b="1" dirty="0">
                <a:solidFill>
                  <a:srgbClr val="FFFF00"/>
                </a:solidFill>
              </a:rPr>
              <a:t>решил засадить его по периметру деревьями через равное число метров. На каком наибольшем расстоянии могут быть посажены деревья? </a:t>
            </a:r>
          </a:p>
        </p:txBody>
      </p:sp>
      <p:sp>
        <p:nvSpPr>
          <p:cNvPr id="3" name="TextBox 2"/>
          <p:cNvSpPr txBox="1"/>
          <p:nvPr/>
        </p:nvSpPr>
        <p:spPr>
          <a:xfrm>
            <a:off x="899592" y="1988840"/>
            <a:ext cx="1800200" cy="369332"/>
          </a:xfrm>
          <a:prstGeom prst="rect">
            <a:avLst/>
          </a:prstGeom>
          <a:noFill/>
        </p:spPr>
        <p:txBody>
          <a:bodyPr wrap="square" rtlCol="0">
            <a:spAutoFit/>
          </a:bodyPr>
          <a:lstStyle/>
          <a:p>
            <a:r>
              <a:rPr lang="ru-RU" b="1" dirty="0" smtClean="0">
                <a:solidFill>
                  <a:srgbClr val="FFC000"/>
                </a:solidFill>
              </a:rPr>
              <a:t>Решение</a:t>
            </a:r>
            <a:endParaRPr lang="ru-RU" b="1" dirty="0">
              <a:solidFill>
                <a:srgbClr val="FFC000"/>
              </a:solidFill>
            </a:endParaRPr>
          </a:p>
        </p:txBody>
      </p:sp>
      <p:sp>
        <p:nvSpPr>
          <p:cNvPr id="4" name="Параллелограмм 3"/>
          <p:cNvSpPr/>
          <p:nvPr/>
        </p:nvSpPr>
        <p:spPr>
          <a:xfrm>
            <a:off x="4680012" y="3068960"/>
            <a:ext cx="3384376" cy="1656184"/>
          </a:xfrm>
          <a:prstGeom prst="parallelogram">
            <a:avLst/>
          </a:prstGeom>
          <a:blipFill>
            <a:blip r:embed="rId2" cstate="print"/>
            <a:tile tx="0" ty="0" sx="100000" sy="100000" flip="none" algn="tl"/>
          </a:blip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4162256"/>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6358" y="4174735"/>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4452" y="4187214"/>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2546" y="4199693"/>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88266" y="3366771"/>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764" y="3777259"/>
            <a:ext cx="358527" cy="56288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Новогодняя елка с огоньками"/>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6791" y="4174735"/>
            <a:ext cx="358527" cy="5628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11560" y="2358172"/>
            <a:ext cx="3312368" cy="369332"/>
          </a:xfrm>
          <a:prstGeom prst="rect">
            <a:avLst/>
          </a:prstGeom>
          <a:noFill/>
        </p:spPr>
        <p:txBody>
          <a:bodyPr wrap="square" rtlCol="0">
            <a:spAutoFit/>
          </a:bodyPr>
          <a:lstStyle/>
          <a:p>
            <a:r>
              <a:rPr lang="ru-RU" b="1" dirty="0" smtClean="0">
                <a:solidFill>
                  <a:srgbClr val="FFFF00"/>
                </a:solidFill>
              </a:rPr>
              <a:t>Найдем НОД(54, 42)</a:t>
            </a:r>
            <a:endParaRPr lang="ru-RU" b="1" dirty="0">
              <a:solidFill>
                <a:srgbClr val="FFFF00"/>
              </a:solidFill>
            </a:endParaRPr>
          </a:p>
        </p:txBody>
      </p:sp>
      <p:sp>
        <p:nvSpPr>
          <p:cNvPr id="20" name="TextBox 19"/>
          <p:cNvSpPr txBox="1"/>
          <p:nvPr/>
        </p:nvSpPr>
        <p:spPr>
          <a:xfrm>
            <a:off x="755576" y="2727504"/>
            <a:ext cx="1044116" cy="2585323"/>
          </a:xfrm>
          <a:prstGeom prst="rect">
            <a:avLst/>
          </a:prstGeom>
          <a:noFill/>
        </p:spPr>
        <p:txBody>
          <a:bodyPr wrap="square" rtlCol="0">
            <a:spAutoFit/>
          </a:bodyPr>
          <a:lstStyle/>
          <a:p>
            <a:pPr marL="342900" indent="-342900">
              <a:buAutoNum type="arabicPlain" startAt="54"/>
            </a:pPr>
            <a:r>
              <a:rPr lang="en-US" b="1" dirty="0" smtClean="0">
                <a:solidFill>
                  <a:srgbClr val="FFFF00"/>
                </a:solidFill>
              </a:rPr>
              <a:t> 2</a:t>
            </a:r>
          </a:p>
          <a:p>
            <a:pPr marL="342900" indent="-342900">
              <a:buAutoNum type="arabicPlain" startAt="27"/>
            </a:pPr>
            <a:r>
              <a:rPr lang="en-US" b="1" dirty="0" smtClean="0">
                <a:solidFill>
                  <a:srgbClr val="FFFF00"/>
                </a:solidFill>
              </a:rPr>
              <a:t> 3</a:t>
            </a:r>
          </a:p>
          <a:p>
            <a:r>
              <a:rPr lang="en-US" b="1" dirty="0">
                <a:solidFill>
                  <a:srgbClr val="FFFF00"/>
                </a:solidFill>
              </a:rPr>
              <a:t> </a:t>
            </a:r>
            <a:r>
              <a:rPr lang="en-US" b="1" dirty="0" smtClean="0">
                <a:solidFill>
                  <a:srgbClr val="FFFF00"/>
                </a:solidFill>
              </a:rPr>
              <a:t>9   3</a:t>
            </a:r>
          </a:p>
          <a:p>
            <a:r>
              <a:rPr lang="en-US" b="1" dirty="0">
                <a:solidFill>
                  <a:srgbClr val="FFFF00"/>
                </a:solidFill>
              </a:rPr>
              <a:t> </a:t>
            </a:r>
            <a:r>
              <a:rPr lang="en-US" b="1" dirty="0" smtClean="0">
                <a:solidFill>
                  <a:srgbClr val="FFFF00"/>
                </a:solidFill>
              </a:rPr>
              <a:t>3   3</a:t>
            </a:r>
          </a:p>
          <a:p>
            <a:r>
              <a:rPr lang="en-US" b="1" dirty="0">
                <a:solidFill>
                  <a:srgbClr val="FFFF00"/>
                </a:solidFill>
              </a:rPr>
              <a:t> </a:t>
            </a:r>
            <a:r>
              <a:rPr lang="en-US" b="1" dirty="0" smtClean="0">
                <a:solidFill>
                  <a:srgbClr val="FFFF00"/>
                </a:solidFill>
              </a:rPr>
              <a:t>1 </a:t>
            </a:r>
          </a:p>
          <a:p>
            <a:pPr marL="342900" indent="-342900">
              <a:buAutoNum type="arabicPlain" startAt="54"/>
            </a:pPr>
            <a:endParaRPr lang="en-US" b="1" dirty="0">
              <a:solidFill>
                <a:srgbClr val="FFFF00"/>
              </a:solidFill>
            </a:endParaRPr>
          </a:p>
          <a:p>
            <a:pPr marL="342900" indent="-342900">
              <a:buAutoNum type="arabicPlain" startAt="54"/>
            </a:pPr>
            <a:endParaRPr lang="en-US" b="1" dirty="0" smtClean="0">
              <a:solidFill>
                <a:srgbClr val="FFFF00"/>
              </a:solidFill>
            </a:endParaRPr>
          </a:p>
          <a:p>
            <a:pPr marL="342900" indent="-342900">
              <a:buAutoNum type="arabicPlain" startAt="54"/>
            </a:pPr>
            <a:endParaRPr lang="en-US" b="1" dirty="0">
              <a:solidFill>
                <a:srgbClr val="FFFF00"/>
              </a:solidFill>
            </a:endParaRPr>
          </a:p>
          <a:p>
            <a:pPr marL="342900" indent="-342900">
              <a:buAutoNum type="arabicPlain" startAt="54"/>
            </a:pPr>
            <a:endParaRPr lang="ru-RU" b="1" dirty="0">
              <a:solidFill>
                <a:srgbClr val="FFFF00"/>
              </a:solidFill>
            </a:endParaRPr>
          </a:p>
        </p:txBody>
      </p:sp>
      <p:cxnSp>
        <p:nvCxnSpPr>
          <p:cNvPr id="22" name="Прямая соединительная линия 21"/>
          <p:cNvCxnSpPr/>
          <p:nvPr/>
        </p:nvCxnSpPr>
        <p:spPr>
          <a:xfrm>
            <a:off x="1187624" y="2852936"/>
            <a:ext cx="0" cy="1309320"/>
          </a:xfrm>
          <a:prstGeom prst="line">
            <a:avLst/>
          </a:prstGeom>
          <a:ln>
            <a:solidFill>
              <a:srgbClr val="FFFF00"/>
            </a:solidFill>
          </a:ln>
          <a:effectLst/>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799692" y="2852936"/>
            <a:ext cx="972108" cy="2031325"/>
          </a:xfrm>
          <a:prstGeom prst="rect">
            <a:avLst/>
          </a:prstGeom>
          <a:noFill/>
        </p:spPr>
        <p:txBody>
          <a:bodyPr wrap="square" rtlCol="0">
            <a:spAutoFit/>
          </a:bodyPr>
          <a:lstStyle/>
          <a:p>
            <a:pPr marL="342900" indent="-342900">
              <a:buAutoNum type="arabicPlain" startAt="42"/>
            </a:pPr>
            <a:r>
              <a:rPr lang="en-US" b="1" dirty="0" smtClean="0">
                <a:solidFill>
                  <a:srgbClr val="FFFF00"/>
                </a:solidFill>
              </a:rPr>
              <a:t> 2</a:t>
            </a:r>
          </a:p>
          <a:p>
            <a:pPr marL="342900" indent="-342900">
              <a:buAutoNum type="arabicPlain" startAt="21"/>
            </a:pPr>
            <a:r>
              <a:rPr lang="en-US" b="1" dirty="0" smtClean="0">
                <a:solidFill>
                  <a:srgbClr val="FFFF00"/>
                </a:solidFill>
              </a:rPr>
              <a:t> 3</a:t>
            </a:r>
          </a:p>
          <a:p>
            <a:r>
              <a:rPr lang="en-US" b="1" dirty="0">
                <a:solidFill>
                  <a:srgbClr val="FFFF00"/>
                </a:solidFill>
              </a:rPr>
              <a:t> </a:t>
            </a:r>
            <a:r>
              <a:rPr lang="en-US" b="1" dirty="0" smtClean="0">
                <a:solidFill>
                  <a:srgbClr val="FFFF00"/>
                </a:solidFill>
              </a:rPr>
              <a:t> 7   7</a:t>
            </a:r>
          </a:p>
          <a:p>
            <a:r>
              <a:rPr lang="en-US" b="1" dirty="0">
                <a:solidFill>
                  <a:srgbClr val="FFFF00"/>
                </a:solidFill>
              </a:rPr>
              <a:t> </a:t>
            </a:r>
            <a:r>
              <a:rPr lang="en-US" b="1" dirty="0" smtClean="0">
                <a:solidFill>
                  <a:srgbClr val="FFFF00"/>
                </a:solidFill>
              </a:rPr>
              <a:t> 1     </a:t>
            </a:r>
          </a:p>
          <a:p>
            <a:pPr marL="342900" indent="-342900">
              <a:buAutoNum type="arabicPlain" startAt="42"/>
            </a:pPr>
            <a:endParaRPr lang="en-US" b="1" dirty="0">
              <a:solidFill>
                <a:srgbClr val="FFFF00"/>
              </a:solidFill>
            </a:endParaRPr>
          </a:p>
          <a:p>
            <a:pPr marL="342900" indent="-342900">
              <a:buAutoNum type="arabicPlain" startAt="42"/>
            </a:pPr>
            <a:endParaRPr lang="en-US" b="1" dirty="0" smtClean="0">
              <a:solidFill>
                <a:srgbClr val="FFFF00"/>
              </a:solidFill>
            </a:endParaRPr>
          </a:p>
          <a:p>
            <a:pPr marL="342900" indent="-342900">
              <a:buAutoNum type="arabicPlain" startAt="42"/>
            </a:pPr>
            <a:endParaRPr lang="ru-RU" b="1" dirty="0">
              <a:solidFill>
                <a:srgbClr val="FFFF00"/>
              </a:solidFill>
            </a:endParaRPr>
          </a:p>
        </p:txBody>
      </p:sp>
      <p:cxnSp>
        <p:nvCxnSpPr>
          <p:cNvPr id="28" name="Прямая соединительная линия 27"/>
          <p:cNvCxnSpPr/>
          <p:nvPr/>
        </p:nvCxnSpPr>
        <p:spPr>
          <a:xfrm>
            <a:off x="2195736" y="2852936"/>
            <a:ext cx="0" cy="1205767"/>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1025" name="Прямая соединительная линия 1024"/>
          <p:cNvCxnSpPr/>
          <p:nvPr/>
        </p:nvCxnSpPr>
        <p:spPr>
          <a:xfrm>
            <a:off x="-756592" y="33667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611560" y="4340147"/>
            <a:ext cx="3096344" cy="369332"/>
          </a:xfrm>
          <a:prstGeom prst="rect">
            <a:avLst/>
          </a:prstGeom>
          <a:noFill/>
        </p:spPr>
        <p:txBody>
          <a:bodyPr wrap="square" rtlCol="0">
            <a:spAutoFit/>
          </a:bodyPr>
          <a:lstStyle/>
          <a:p>
            <a:pPr lvl="0"/>
            <a:r>
              <a:rPr lang="ru-RU" b="1" dirty="0">
                <a:solidFill>
                  <a:srgbClr val="FFFF00"/>
                </a:solidFill>
              </a:rPr>
              <a:t>НОД(54, 42</a:t>
            </a:r>
            <a:r>
              <a:rPr lang="ru-RU" b="1" dirty="0" smtClean="0">
                <a:solidFill>
                  <a:srgbClr val="FFFF00"/>
                </a:solidFill>
              </a:rPr>
              <a:t>)</a:t>
            </a:r>
            <a:r>
              <a:rPr lang="en-US" b="1" dirty="0" smtClean="0">
                <a:solidFill>
                  <a:srgbClr val="FFFF00"/>
                </a:solidFill>
              </a:rPr>
              <a:t> = 2</a:t>
            </a:r>
            <a:r>
              <a:rPr lang="ru-RU" b="1" dirty="0" smtClean="0">
                <a:solidFill>
                  <a:srgbClr val="FFFF00"/>
                </a:solidFill>
              </a:rPr>
              <a:t> </a:t>
            </a:r>
            <a:r>
              <a:rPr lang="en-US" b="1" dirty="0" smtClean="0">
                <a:solidFill>
                  <a:srgbClr val="FFFF00"/>
                </a:solidFill>
              </a:rPr>
              <a:t>∙</a:t>
            </a:r>
            <a:r>
              <a:rPr lang="ru-RU" b="1" dirty="0" smtClean="0">
                <a:solidFill>
                  <a:srgbClr val="FFFF00"/>
                </a:solidFill>
              </a:rPr>
              <a:t> </a:t>
            </a:r>
            <a:r>
              <a:rPr lang="en-US" b="1" dirty="0" smtClean="0">
                <a:solidFill>
                  <a:srgbClr val="FFFF00"/>
                </a:solidFill>
              </a:rPr>
              <a:t>3 = 6 (</a:t>
            </a:r>
            <a:r>
              <a:rPr lang="ru-RU" b="1" dirty="0" smtClean="0">
                <a:solidFill>
                  <a:srgbClr val="FFFF00"/>
                </a:solidFill>
              </a:rPr>
              <a:t>м)</a:t>
            </a:r>
            <a:endParaRPr lang="ru-RU" b="1" dirty="0">
              <a:solidFill>
                <a:srgbClr val="FFFF00"/>
              </a:solidFill>
            </a:endParaRPr>
          </a:p>
        </p:txBody>
      </p:sp>
      <p:sp>
        <p:nvSpPr>
          <p:cNvPr id="1029" name="TextBox 1028"/>
          <p:cNvSpPr txBox="1"/>
          <p:nvPr/>
        </p:nvSpPr>
        <p:spPr>
          <a:xfrm>
            <a:off x="755576" y="4884261"/>
            <a:ext cx="5616624" cy="369332"/>
          </a:xfrm>
          <a:prstGeom prst="rect">
            <a:avLst/>
          </a:prstGeom>
          <a:noFill/>
        </p:spPr>
        <p:txBody>
          <a:bodyPr wrap="square" rtlCol="0">
            <a:spAutoFit/>
          </a:bodyPr>
          <a:lstStyle/>
          <a:p>
            <a:r>
              <a:rPr lang="ru-RU" b="1" dirty="0" smtClean="0">
                <a:solidFill>
                  <a:srgbClr val="FFFF00"/>
                </a:solidFill>
              </a:rPr>
              <a:t>Ответ: 6 метров расстояние между деревьями.</a:t>
            </a:r>
            <a:endParaRPr lang="ru-RU" b="1" dirty="0">
              <a:solidFill>
                <a:srgbClr val="FFFF00"/>
              </a:solidFill>
            </a:endParaRPr>
          </a:p>
        </p:txBody>
      </p:sp>
      <p:sp>
        <p:nvSpPr>
          <p:cNvPr id="1030" name="TextBox 1029"/>
          <p:cNvSpPr txBox="1"/>
          <p:nvPr/>
        </p:nvSpPr>
        <p:spPr>
          <a:xfrm rot="16200000">
            <a:off x="7112033" y="4525349"/>
            <a:ext cx="322275" cy="646331"/>
          </a:xfrm>
          <a:prstGeom prst="rect">
            <a:avLst/>
          </a:prstGeom>
          <a:noFill/>
        </p:spPr>
        <p:txBody>
          <a:bodyPr wrap="square" rtlCol="0">
            <a:spAutoFit/>
          </a:bodyPr>
          <a:lstStyle/>
          <a:p>
            <a:r>
              <a:rPr lang="ru-RU" sz="3600" dirty="0" smtClean="0">
                <a:solidFill>
                  <a:schemeClr val="accent1">
                    <a:lumMod val="20000"/>
                    <a:lumOff val="80000"/>
                  </a:schemeClr>
                </a:solidFill>
                <a:latin typeface="Arial"/>
                <a:cs typeface="Arial"/>
              </a:rPr>
              <a:t>{</a:t>
            </a:r>
            <a:endParaRPr lang="ru-RU" sz="2800" dirty="0">
              <a:solidFill>
                <a:schemeClr val="accent1">
                  <a:lumMod val="20000"/>
                  <a:lumOff val="80000"/>
                </a:schemeClr>
              </a:solidFill>
            </a:endParaRPr>
          </a:p>
        </p:txBody>
      </p:sp>
      <p:sp>
        <p:nvSpPr>
          <p:cNvPr id="1031" name="TextBox 1030"/>
          <p:cNvSpPr txBox="1"/>
          <p:nvPr/>
        </p:nvSpPr>
        <p:spPr>
          <a:xfrm>
            <a:off x="7143926" y="4943495"/>
            <a:ext cx="325730" cy="369332"/>
          </a:xfrm>
          <a:prstGeom prst="rect">
            <a:avLst/>
          </a:prstGeom>
          <a:noFill/>
        </p:spPr>
        <p:txBody>
          <a:bodyPr wrap="none" rtlCol="0">
            <a:spAutoFit/>
          </a:bodyPr>
          <a:lstStyle/>
          <a:p>
            <a:r>
              <a:rPr lang="ru-RU" b="1" dirty="0" smtClean="0">
                <a:solidFill>
                  <a:schemeClr val="accent1">
                    <a:lumMod val="20000"/>
                    <a:lumOff val="80000"/>
                  </a:schemeClr>
                </a:solidFill>
              </a:rPr>
              <a:t>?</a:t>
            </a:r>
            <a:endParaRPr lang="ru-RU" b="1" dirty="0">
              <a:solidFill>
                <a:schemeClr val="accent1">
                  <a:lumMod val="20000"/>
                  <a:lumOff val="80000"/>
                </a:schemeClr>
              </a:solidFill>
            </a:endParaRPr>
          </a:p>
        </p:txBody>
      </p:sp>
    </p:spTree>
    <p:extLst>
      <p:ext uri="{BB962C8B-B14F-4D97-AF65-F5344CB8AC3E}">
        <p14:creationId xmlns:p14="http://schemas.microsoft.com/office/powerpoint/2010/main" xmlns="" val="76156069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1"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2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par>
                                <p:cTn id="56" presetID="22" presetClass="entr" presetSubtype="4"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27"/>
                                        </p:tgtEl>
                                        <p:attrNameLst>
                                          <p:attrName>style.visibility</p:attrName>
                                        </p:attrNameLst>
                                      </p:cBhvr>
                                      <p:to>
                                        <p:strVal val="visible"/>
                                      </p:to>
                                    </p:set>
                                    <p:animEffect transition="in" filter="barn(inVertical)">
                                      <p:cBhvr>
                                        <p:cTn id="63" dur="500"/>
                                        <p:tgtEl>
                                          <p:spTgt spid="102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29"/>
                                        </p:tgtEl>
                                        <p:attrNameLst>
                                          <p:attrName>style.visibility</p:attrName>
                                        </p:attrNameLst>
                                      </p:cBhvr>
                                      <p:to>
                                        <p:strVal val="visible"/>
                                      </p:to>
                                    </p:set>
                                    <p:animEffect transition="in" filter="barn(inVertical)">
                                      <p:cBhvr>
                                        <p:cTn id="6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20" grpId="1"/>
      <p:bldP spid="24" grpId="0"/>
      <p:bldP spid="1027" grpId="0"/>
      <p:bldP spid="1029" grpId="0"/>
      <p:bldP spid="1030" grpId="0"/>
      <p:bldP spid="10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1"/>
          <a:lstStyle/>
          <a:p>
            <a:r>
              <a:rPr lang="ru-RU"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cs typeface="Times New Roman" pitchFamily="18" charset="0"/>
              </a:rPr>
              <a:t>Алгоритм Евклида</a:t>
            </a:r>
          </a:p>
        </p:txBody>
      </p:sp>
      <p:sp>
        <p:nvSpPr>
          <p:cNvPr id="10243" name="Объект 2"/>
          <p:cNvSpPr>
            <a:spLocks noGrp="1"/>
          </p:cNvSpPr>
          <p:nvPr>
            <p:ph idx="4294967295"/>
          </p:nvPr>
        </p:nvSpPr>
        <p:spPr>
          <a:xfrm>
            <a:off x="685800" y="2057400"/>
            <a:ext cx="5758408" cy="4114800"/>
          </a:xfrm>
        </p:spPr>
        <p:txBody>
          <a:bodyPr/>
          <a:lstStyle/>
          <a:p>
            <a:pPr algn="just">
              <a:lnSpc>
                <a:spcPct val="115000"/>
              </a:lnSpc>
              <a:spcAft>
                <a:spcPts val="1000"/>
              </a:spcAft>
            </a:pPr>
            <a:r>
              <a:rPr lang="ru-RU" sz="2000" b="1" dirty="0">
                <a:solidFill>
                  <a:srgbClr val="FFFF00"/>
                </a:solidFill>
                <a:cs typeface="Times New Roman" pitchFamily="18" charset="0"/>
              </a:rPr>
              <a:t>Есть замечательный способ, придуманный древними греками, позволяющий искать наибольший общий </a:t>
            </a:r>
            <a:r>
              <a:rPr lang="ru-RU" sz="2000" b="1" dirty="0" smtClean="0">
                <a:solidFill>
                  <a:srgbClr val="FFFF00"/>
                </a:solidFill>
                <a:cs typeface="Times New Roman" pitchFamily="18" charset="0"/>
              </a:rPr>
              <a:t>делитель (</a:t>
            </a:r>
            <a:r>
              <a:rPr lang="ru-RU" sz="2000" b="1" dirty="0">
                <a:solidFill>
                  <a:srgbClr val="FFFF00"/>
                </a:solidFill>
                <a:cs typeface="Times New Roman" pitchFamily="18" charset="0"/>
              </a:rPr>
              <a:t>НОД</a:t>
            </a:r>
            <a:r>
              <a:rPr lang="ru-RU" sz="2000" b="1" dirty="0" smtClean="0">
                <a:solidFill>
                  <a:srgbClr val="FFFF00"/>
                </a:solidFill>
                <a:cs typeface="Times New Roman" pitchFamily="18" charset="0"/>
              </a:rPr>
              <a:t>) без </a:t>
            </a:r>
            <a:r>
              <a:rPr lang="ru-RU" sz="2000" b="1" dirty="0">
                <a:solidFill>
                  <a:srgbClr val="FFFF00"/>
                </a:solidFill>
                <a:cs typeface="Times New Roman" pitchFamily="18" charset="0"/>
              </a:rPr>
              <a:t>разложения на простые множители. Этот метод отыскания наибольшего общего делителя впервые описан в книге </a:t>
            </a:r>
            <a:r>
              <a:rPr lang="ru-RU" sz="2000" b="1" dirty="0" smtClean="0">
                <a:solidFill>
                  <a:srgbClr val="FFFF00"/>
                </a:solidFill>
                <a:cs typeface="Times New Roman" pitchFamily="18" charset="0"/>
              </a:rPr>
              <a:t>Евклида </a:t>
            </a:r>
            <a:r>
              <a:rPr lang="ru-RU" sz="2000" b="1" i="1" dirty="0" smtClean="0">
                <a:ln>
                  <a:solidFill>
                    <a:schemeClr val="accent1">
                      <a:lumMod val="20000"/>
                      <a:lumOff val="80000"/>
                    </a:schemeClr>
                  </a:solidFill>
                </a:ln>
                <a:solidFill>
                  <a:srgbClr val="FFFF00"/>
                </a:solidFill>
                <a:cs typeface="Times New Roman" pitchFamily="18" charset="0"/>
              </a:rPr>
              <a:t>"</a:t>
            </a:r>
            <a:r>
              <a:rPr lang="ru-RU" sz="2000" b="1" i="1" dirty="0">
                <a:ln>
                  <a:solidFill>
                    <a:schemeClr val="accent1">
                      <a:lumMod val="20000"/>
                      <a:lumOff val="80000"/>
                    </a:schemeClr>
                  </a:solidFill>
                </a:ln>
                <a:solidFill>
                  <a:srgbClr val="FFFF00"/>
                </a:solidFill>
                <a:cs typeface="Times New Roman" pitchFamily="18" charset="0"/>
              </a:rPr>
              <a:t>Начала</a:t>
            </a:r>
            <a:r>
              <a:rPr lang="ru-RU" sz="2000" b="1" i="1" dirty="0" smtClean="0">
                <a:ln>
                  <a:solidFill>
                    <a:schemeClr val="accent1">
                      <a:lumMod val="20000"/>
                      <a:lumOff val="80000"/>
                    </a:schemeClr>
                  </a:solidFill>
                </a:ln>
                <a:solidFill>
                  <a:srgbClr val="FFFF00"/>
                </a:solidFill>
                <a:cs typeface="Times New Roman" pitchFamily="18" charset="0"/>
              </a:rPr>
              <a:t>".</a:t>
            </a:r>
          </a:p>
          <a:p>
            <a:pPr algn="just">
              <a:lnSpc>
                <a:spcPct val="115000"/>
              </a:lnSpc>
              <a:spcAft>
                <a:spcPts val="1000"/>
              </a:spcAft>
            </a:pPr>
            <a:r>
              <a:rPr lang="ru-RU" sz="2000" b="1" i="1" dirty="0" smtClean="0">
                <a:solidFill>
                  <a:srgbClr val="FFFF00"/>
                </a:solidFill>
                <a:cs typeface="Times New Roman" pitchFamily="18" charset="0"/>
              </a:rPr>
              <a:t> </a:t>
            </a:r>
            <a:r>
              <a:rPr lang="ru-RU" sz="2000" b="1" dirty="0">
                <a:solidFill>
                  <a:srgbClr val="FFFF00"/>
                </a:solidFill>
                <a:cs typeface="Times New Roman" pitchFamily="18" charset="0"/>
              </a:rPr>
              <a:t>Его называют алгоритмом </a:t>
            </a:r>
            <a:r>
              <a:rPr lang="ru-RU" sz="2000" b="1" dirty="0" smtClean="0">
                <a:solidFill>
                  <a:srgbClr val="FFFF00"/>
                </a:solidFill>
                <a:cs typeface="Times New Roman" pitchFamily="18" charset="0"/>
              </a:rPr>
              <a:t>Евклида.</a:t>
            </a:r>
            <a:endParaRPr lang="ru-RU" sz="2000" b="1" dirty="0">
              <a:solidFill>
                <a:srgbClr val="FFFF00"/>
              </a:solidFill>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2204864"/>
            <a:ext cx="2088232" cy="2540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6516216" y="4941168"/>
            <a:ext cx="2376264" cy="369332"/>
          </a:xfrm>
          <a:prstGeom prst="rect">
            <a:avLst/>
          </a:prstGeom>
          <a:noFill/>
        </p:spPr>
        <p:txBody>
          <a:bodyPr wrap="square" rtlCol="0">
            <a:spAutoFit/>
          </a:bodyPr>
          <a:lstStyle/>
          <a:p>
            <a:r>
              <a:rPr lang="ru-RU" dirty="0" smtClean="0">
                <a:solidFill>
                  <a:srgbClr val="FFFF00"/>
                </a:solidFill>
              </a:rPr>
              <a:t>365 – 300 в. до н.э</a:t>
            </a:r>
            <a:r>
              <a:rPr lang="ru-RU" dirty="0" smtClean="0"/>
              <a:t>.</a:t>
            </a:r>
            <a:endParaRPr lang="ru-RU" dirty="0"/>
          </a:p>
        </p:txBody>
      </p:sp>
    </p:spTree>
    <p:extLst>
      <p:ext uri="{BB962C8B-B14F-4D97-AF65-F5344CB8AC3E}">
        <p14:creationId xmlns:p14="http://schemas.microsoft.com/office/powerpoint/2010/main" xmlns="" val="40800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wipe(down)">
                                      <p:cBhvr>
                                        <p:cTn id="11" dur="500"/>
                                        <p:tgtEl>
                                          <p:spTgt spid="10243">
                                            <p:txEl>
                                              <p:pRg st="1" end="1"/>
                                            </p:txEl>
                                          </p:spTgt>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ewtek\_backgrounds_1.02\Ryan\Power Point Templates2\School Presentation_not_done\Elements\apple_rotating.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9570" y="4581128"/>
            <a:ext cx="1994429" cy="1495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55576" y="1365736"/>
            <a:ext cx="7776864" cy="2554545"/>
          </a:xfrm>
          <a:prstGeom prst="rect">
            <a:avLst/>
          </a:prstGeom>
          <a:noFill/>
        </p:spPr>
        <p:txBody>
          <a:bodyPr wrap="square" rtlCol="0">
            <a:spAutoFit/>
          </a:bodyPr>
          <a:lstStyle/>
          <a:p>
            <a:pPr marL="342900" indent="-342900">
              <a:buFontTx/>
              <a:buChar char="-"/>
            </a:pPr>
            <a:r>
              <a:rPr lang="ru-RU" sz="2000" b="1" dirty="0" smtClean="0">
                <a:solidFill>
                  <a:schemeClr val="accent1">
                    <a:lumMod val="20000"/>
                    <a:lumOff val="80000"/>
                  </a:schemeClr>
                </a:solidFill>
              </a:rPr>
              <a:t>Вычесть из </a:t>
            </a:r>
            <a:r>
              <a:rPr lang="ru-RU" sz="2000" b="1" dirty="0">
                <a:solidFill>
                  <a:schemeClr val="accent1">
                    <a:lumMod val="20000"/>
                    <a:lumOff val="80000"/>
                  </a:schemeClr>
                </a:solidFill>
              </a:rPr>
              <a:t>б</a:t>
            </a:r>
            <a:r>
              <a:rPr lang="ru-RU" sz="2000" b="1" dirty="0" smtClean="0">
                <a:solidFill>
                  <a:schemeClr val="accent1">
                    <a:lumMod val="20000"/>
                    <a:lumOff val="80000"/>
                  </a:schemeClr>
                </a:solidFill>
              </a:rPr>
              <a:t>ольшего числа меньшее ;</a:t>
            </a:r>
          </a:p>
          <a:p>
            <a:pPr marL="342900" indent="-342900" algn="just">
              <a:buFontTx/>
              <a:buChar char="-"/>
            </a:pPr>
            <a:r>
              <a:rPr lang="ru-RU" sz="2000" b="1" dirty="0" smtClean="0">
                <a:solidFill>
                  <a:schemeClr val="accent1">
                    <a:lumMod val="20000"/>
                    <a:lumOff val="80000"/>
                  </a:schemeClr>
                </a:solidFill>
              </a:rPr>
              <a:t>Сравнить вычитаемое и полученную разность;</a:t>
            </a:r>
          </a:p>
          <a:p>
            <a:pPr marL="342900" indent="-342900">
              <a:buFontTx/>
              <a:buChar char="-"/>
            </a:pPr>
            <a:r>
              <a:rPr lang="ru-RU" sz="2000" b="1" dirty="0" smtClean="0">
                <a:solidFill>
                  <a:schemeClr val="accent1">
                    <a:lumMod val="20000"/>
                    <a:lumOff val="80000"/>
                  </a:schemeClr>
                </a:solidFill>
              </a:rPr>
              <a:t>Выбрать из них большее число и вычесть из большего меньшее;</a:t>
            </a:r>
          </a:p>
          <a:p>
            <a:pPr marL="342900" indent="-342900">
              <a:buFontTx/>
              <a:buChar char="-"/>
            </a:pPr>
            <a:r>
              <a:rPr lang="ru-RU" sz="2000" b="1" dirty="0" smtClean="0">
                <a:solidFill>
                  <a:schemeClr val="accent1">
                    <a:lumMod val="20000"/>
                    <a:lumOff val="80000"/>
                  </a:schemeClr>
                </a:solidFill>
              </a:rPr>
              <a:t>Снова сравнить вычитаемое и разность  и вычесть из большего меньшее и т.д.</a:t>
            </a:r>
          </a:p>
          <a:p>
            <a:pPr marL="342900" indent="-342900">
              <a:buFontTx/>
              <a:buChar char="-"/>
            </a:pPr>
            <a:endParaRPr lang="ru-RU" sz="2000" b="1" dirty="0">
              <a:solidFill>
                <a:schemeClr val="accent1">
                  <a:lumMod val="20000"/>
                  <a:lumOff val="80000"/>
                </a:schemeClr>
              </a:solidFill>
            </a:endParaRPr>
          </a:p>
          <a:p>
            <a:pPr marL="342900" indent="-342900">
              <a:buFontTx/>
              <a:buChar char="-"/>
            </a:pPr>
            <a:endParaRPr lang="ru-RU" sz="2000" b="1" dirty="0" smtClean="0">
              <a:solidFill>
                <a:schemeClr val="accent1">
                  <a:lumMod val="20000"/>
                  <a:lumOff val="80000"/>
                </a:schemeClr>
              </a:solidFill>
            </a:endParaRPr>
          </a:p>
        </p:txBody>
      </p:sp>
      <p:sp>
        <p:nvSpPr>
          <p:cNvPr id="4" name="TextBox 3"/>
          <p:cNvSpPr txBox="1"/>
          <p:nvPr/>
        </p:nvSpPr>
        <p:spPr>
          <a:xfrm>
            <a:off x="971600" y="3689737"/>
            <a:ext cx="7416824" cy="1015663"/>
          </a:xfrm>
          <a:prstGeom prst="rect">
            <a:avLst/>
          </a:prstGeom>
          <a:noFill/>
        </p:spPr>
        <p:txBody>
          <a:bodyPr wrap="square" rtlCol="0">
            <a:spAutoFit/>
          </a:bodyPr>
          <a:lstStyle/>
          <a:p>
            <a:pPr algn="just"/>
            <a:r>
              <a:rPr lang="ru-RU" sz="2000" b="1" dirty="0" smtClean="0">
                <a:solidFill>
                  <a:schemeClr val="accent1">
                    <a:lumMod val="20000"/>
                    <a:lumOff val="80000"/>
                  </a:schemeClr>
                </a:solidFill>
              </a:rPr>
              <a:t>На каком –то шаге при вычитании получится разность, равная нулю. </a:t>
            </a:r>
          </a:p>
          <a:p>
            <a:pPr algn="just"/>
            <a:r>
              <a:rPr lang="ru-RU" sz="2000" b="1" dirty="0" smtClean="0">
                <a:solidFill>
                  <a:schemeClr val="accent1">
                    <a:lumMod val="20000"/>
                    <a:lumOff val="80000"/>
                  </a:schemeClr>
                </a:solidFill>
              </a:rPr>
              <a:t> </a:t>
            </a:r>
            <a:endParaRPr lang="ru-RU" sz="2000" b="1" i="1" dirty="0">
              <a:solidFill>
                <a:schemeClr val="accent1"/>
              </a:solidFill>
            </a:endParaRPr>
          </a:p>
        </p:txBody>
      </p:sp>
      <p:sp>
        <p:nvSpPr>
          <p:cNvPr id="5" name="TextBox 4"/>
          <p:cNvSpPr txBox="1"/>
          <p:nvPr/>
        </p:nvSpPr>
        <p:spPr>
          <a:xfrm>
            <a:off x="1115616" y="476672"/>
            <a:ext cx="7607404" cy="707886"/>
          </a:xfrm>
          <a:prstGeom prst="rect">
            <a:avLst/>
          </a:prstGeom>
          <a:noFill/>
        </p:spPr>
        <p:txBody>
          <a:bodyPr wrap="none" rtlCol="0">
            <a:spAutoFit/>
          </a:bodyPr>
          <a:lstStyle/>
          <a:p>
            <a:r>
              <a:rPr lang="ru-RU" sz="2000" b="1" i="1" dirty="0" smtClean="0">
                <a:solidFill>
                  <a:schemeClr val="accent1"/>
                </a:solidFill>
              </a:rPr>
              <a:t>Чтобы найти наибольший общий делитель двух чисел,</a:t>
            </a:r>
          </a:p>
          <a:p>
            <a:r>
              <a:rPr lang="ru-RU" sz="2000" b="1" i="1" dirty="0" smtClean="0">
                <a:solidFill>
                  <a:schemeClr val="accent1"/>
                </a:solidFill>
              </a:rPr>
              <a:t>надо:</a:t>
            </a:r>
            <a:endParaRPr lang="ru-RU" sz="2000" b="1" i="1" dirty="0">
              <a:solidFill>
                <a:schemeClr val="accent1"/>
              </a:solidFill>
            </a:endParaRPr>
          </a:p>
        </p:txBody>
      </p:sp>
      <p:sp>
        <p:nvSpPr>
          <p:cNvPr id="8" name="Прямоугольник 7"/>
          <p:cNvSpPr/>
          <p:nvPr/>
        </p:nvSpPr>
        <p:spPr>
          <a:xfrm>
            <a:off x="1835696" y="4653136"/>
            <a:ext cx="4572000" cy="1200329"/>
          </a:xfrm>
          <a:prstGeom prst="rect">
            <a:avLst/>
          </a:prstGeom>
          <a:noFill/>
        </p:spPr>
        <p:txBody>
          <a:bodyPr>
            <a:spAutoFit/>
          </a:bodyPr>
          <a:lstStyle/>
          <a:p>
            <a:pPr lvl="0" algn="just"/>
            <a:r>
              <a:rPr lang="ru-RU" sz="2000" b="1" dirty="0" smtClean="0">
                <a:solidFill>
                  <a:schemeClr val="accent4">
                    <a:lumMod val="95000"/>
                    <a:lumOff val="5000"/>
                  </a:schemeClr>
                </a:solidFill>
              </a:rPr>
              <a:t> </a:t>
            </a:r>
            <a:r>
              <a:rPr lang="ru-RU" sz="2400" b="1" i="1" dirty="0" smtClean="0">
                <a:ln>
                  <a:solidFill>
                    <a:schemeClr val="accent1"/>
                  </a:solidFill>
                </a:ln>
                <a:solidFill>
                  <a:srgbClr val="FFFF00"/>
                </a:solidFill>
              </a:rPr>
              <a:t>Число, которое вычитали само из себя, и есть НОД данных чисел.</a:t>
            </a:r>
            <a:endParaRPr lang="ru-RU" sz="2000" b="1" i="1" dirty="0">
              <a:ln>
                <a:solidFill>
                  <a:schemeClr val="accent1"/>
                </a:solidFill>
              </a:ln>
              <a:solidFill>
                <a:srgbClr val="FFFF00"/>
              </a:solidFill>
            </a:endParaRPr>
          </a:p>
        </p:txBody>
      </p:sp>
    </p:spTree>
    <p:extLst>
      <p:ext uri="{BB962C8B-B14F-4D97-AF65-F5344CB8AC3E}">
        <p14:creationId xmlns:p14="http://schemas.microsoft.com/office/powerpoint/2010/main" xmlns="" val="7386693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620688"/>
            <a:ext cx="5324471" cy="707886"/>
          </a:xfrm>
          <a:prstGeom prst="rect">
            <a:avLst/>
          </a:prstGeom>
          <a:noFill/>
        </p:spPr>
        <p:txBody>
          <a:bodyPr wrap="none" rtlCol="0">
            <a:spAutoFit/>
          </a:bodyPr>
          <a:lstStyle/>
          <a:p>
            <a:r>
              <a:rPr lang="ru-RU" sz="2000" b="1" dirty="0" smtClean="0">
                <a:solidFill>
                  <a:srgbClr val="FFFF00"/>
                </a:solidFill>
              </a:rPr>
              <a:t>Найдем с помощью алгоритма Евклида </a:t>
            </a:r>
          </a:p>
          <a:p>
            <a:r>
              <a:rPr lang="ru-RU" sz="2000" b="1" dirty="0" smtClean="0">
                <a:solidFill>
                  <a:srgbClr val="FFFF00"/>
                </a:solidFill>
              </a:rPr>
              <a:t>НОД (585, 360)</a:t>
            </a:r>
            <a:endParaRPr lang="ru-RU" sz="2000" b="1" dirty="0">
              <a:solidFill>
                <a:srgbClr val="FFFF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361799045"/>
              </p:ext>
            </p:extLst>
          </p:nvPr>
        </p:nvGraphicFramePr>
        <p:xfrm>
          <a:off x="899592" y="1924040"/>
          <a:ext cx="7200800" cy="2225040"/>
        </p:xfrm>
        <a:graphic>
          <a:graphicData uri="http://schemas.openxmlformats.org/drawingml/2006/table">
            <a:tbl>
              <a:tblPr firstRow="1" bandRow="1">
                <a:tableStyleId>{5C22544A-7EE6-4342-B048-85BDC9FD1C3A}</a:tableStyleId>
              </a:tblPr>
              <a:tblGrid>
                <a:gridCol w="1800200"/>
                <a:gridCol w="1800200"/>
                <a:gridCol w="1800200"/>
                <a:gridCol w="1800200"/>
              </a:tblGrid>
              <a:tr h="370840">
                <a:tc>
                  <a:txBody>
                    <a:bodyPr/>
                    <a:lstStyle/>
                    <a:p>
                      <a:pPr algn="ctr"/>
                      <a:r>
                        <a:rPr lang="ru-RU" b="1" dirty="0" smtClean="0"/>
                        <a:t>уменьшаемое</a:t>
                      </a:r>
                      <a:endParaRPr lang="ru-RU" b="1" dirty="0"/>
                    </a:p>
                  </a:txBody>
                  <a:tcPr/>
                </a:tc>
                <a:tc>
                  <a:txBody>
                    <a:bodyPr/>
                    <a:lstStyle/>
                    <a:p>
                      <a:pPr algn="ctr"/>
                      <a:r>
                        <a:rPr lang="ru-RU" b="1" dirty="0" smtClean="0"/>
                        <a:t>вычитаемое</a:t>
                      </a:r>
                      <a:endParaRPr lang="ru-RU" b="1" dirty="0"/>
                    </a:p>
                  </a:txBody>
                  <a:tcPr/>
                </a:tc>
                <a:tc>
                  <a:txBody>
                    <a:bodyPr/>
                    <a:lstStyle/>
                    <a:p>
                      <a:pPr algn="ctr"/>
                      <a:r>
                        <a:rPr lang="ru-RU" b="1" dirty="0" smtClean="0"/>
                        <a:t>разность</a:t>
                      </a:r>
                      <a:endParaRPr lang="ru-RU" b="1" dirty="0"/>
                    </a:p>
                  </a:txBody>
                  <a:tcPr/>
                </a:tc>
                <a:tc>
                  <a:txBody>
                    <a:bodyPr/>
                    <a:lstStyle/>
                    <a:p>
                      <a:pPr algn="ctr"/>
                      <a:r>
                        <a:rPr lang="ru-RU" b="1" dirty="0" smtClean="0"/>
                        <a:t>&gt; или </a:t>
                      </a:r>
                      <a:r>
                        <a:rPr lang="ru-RU" b="1" dirty="0" smtClean="0">
                          <a:latin typeface="Calibri"/>
                        </a:rPr>
                        <a:t>&lt;</a:t>
                      </a:r>
                      <a:endParaRPr lang="ru-RU" b="1" dirty="0"/>
                    </a:p>
                  </a:txBody>
                  <a:tcPr/>
                </a:tc>
              </a:tr>
              <a:tr h="370840">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r>
              <a:tr h="370840">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r>
              <a:tr h="370840">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r>
              <a:tr h="370840">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r>
              <a:tr h="370840">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r>
            </a:tbl>
          </a:graphicData>
        </a:graphic>
      </p:graphicFrame>
      <p:sp>
        <p:nvSpPr>
          <p:cNvPr id="6" name="Прямоугольник 5"/>
          <p:cNvSpPr/>
          <p:nvPr/>
        </p:nvSpPr>
        <p:spPr>
          <a:xfrm>
            <a:off x="1547664" y="2276872"/>
            <a:ext cx="569387" cy="369332"/>
          </a:xfrm>
          <a:prstGeom prst="rect">
            <a:avLst/>
          </a:prstGeom>
        </p:spPr>
        <p:txBody>
          <a:bodyPr wrap="none">
            <a:spAutoFit/>
          </a:bodyPr>
          <a:lstStyle/>
          <a:p>
            <a:pPr algn="ctr"/>
            <a:r>
              <a:rPr lang="ru-RU" b="1" dirty="0" smtClean="0"/>
              <a:t>585</a:t>
            </a:r>
            <a:endParaRPr lang="ru-RU" b="1" dirty="0"/>
          </a:p>
        </p:txBody>
      </p:sp>
      <p:sp>
        <p:nvSpPr>
          <p:cNvPr id="7" name="Прямоугольник 6"/>
          <p:cNvSpPr/>
          <p:nvPr/>
        </p:nvSpPr>
        <p:spPr>
          <a:xfrm>
            <a:off x="3347864" y="2276872"/>
            <a:ext cx="569387" cy="369332"/>
          </a:xfrm>
          <a:prstGeom prst="rect">
            <a:avLst/>
          </a:prstGeom>
        </p:spPr>
        <p:txBody>
          <a:bodyPr wrap="none">
            <a:spAutoFit/>
          </a:bodyPr>
          <a:lstStyle/>
          <a:p>
            <a:pPr algn="ctr"/>
            <a:r>
              <a:rPr lang="ru-RU" b="1" dirty="0" smtClean="0"/>
              <a:t>360</a:t>
            </a:r>
            <a:endParaRPr lang="ru-RU" b="1" dirty="0"/>
          </a:p>
        </p:txBody>
      </p:sp>
      <p:sp>
        <p:nvSpPr>
          <p:cNvPr id="8" name="Прямоугольник 7"/>
          <p:cNvSpPr/>
          <p:nvPr/>
        </p:nvSpPr>
        <p:spPr>
          <a:xfrm>
            <a:off x="5148064" y="2276872"/>
            <a:ext cx="569387" cy="369332"/>
          </a:xfrm>
          <a:prstGeom prst="rect">
            <a:avLst/>
          </a:prstGeom>
        </p:spPr>
        <p:txBody>
          <a:bodyPr wrap="none">
            <a:spAutoFit/>
          </a:bodyPr>
          <a:lstStyle/>
          <a:p>
            <a:pPr algn="ctr"/>
            <a:r>
              <a:rPr lang="ru-RU" b="1" dirty="0" smtClean="0"/>
              <a:t>225</a:t>
            </a:r>
            <a:endParaRPr lang="ru-RU" b="1" dirty="0"/>
          </a:p>
        </p:txBody>
      </p:sp>
      <p:sp>
        <p:nvSpPr>
          <p:cNvPr id="9" name="Прямоугольник 8"/>
          <p:cNvSpPr/>
          <p:nvPr/>
        </p:nvSpPr>
        <p:spPr>
          <a:xfrm>
            <a:off x="7020272" y="2276872"/>
            <a:ext cx="319318" cy="369332"/>
          </a:xfrm>
          <a:prstGeom prst="rect">
            <a:avLst/>
          </a:prstGeom>
        </p:spPr>
        <p:txBody>
          <a:bodyPr wrap="none">
            <a:spAutoFit/>
          </a:bodyPr>
          <a:lstStyle/>
          <a:p>
            <a:pPr algn="ctr"/>
            <a:r>
              <a:rPr lang="ru-RU" b="1" dirty="0" smtClean="0"/>
              <a:t>&gt;</a:t>
            </a:r>
            <a:endParaRPr lang="ru-RU" b="1" dirty="0"/>
          </a:p>
        </p:txBody>
      </p:sp>
      <p:sp>
        <p:nvSpPr>
          <p:cNvPr id="10" name="Прямоугольник 9"/>
          <p:cNvSpPr/>
          <p:nvPr/>
        </p:nvSpPr>
        <p:spPr>
          <a:xfrm>
            <a:off x="1547664" y="2699628"/>
            <a:ext cx="569387" cy="369332"/>
          </a:xfrm>
          <a:prstGeom prst="rect">
            <a:avLst/>
          </a:prstGeom>
        </p:spPr>
        <p:txBody>
          <a:bodyPr wrap="none">
            <a:spAutoFit/>
          </a:bodyPr>
          <a:lstStyle/>
          <a:p>
            <a:pPr algn="ctr"/>
            <a:r>
              <a:rPr lang="ru-RU" b="1" dirty="0" smtClean="0"/>
              <a:t>360</a:t>
            </a:r>
            <a:endParaRPr lang="ru-RU" b="1" dirty="0"/>
          </a:p>
        </p:txBody>
      </p:sp>
      <p:sp>
        <p:nvSpPr>
          <p:cNvPr id="11" name="Прямоугольник 10"/>
          <p:cNvSpPr/>
          <p:nvPr/>
        </p:nvSpPr>
        <p:spPr>
          <a:xfrm>
            <a:off x="1547664" y="2996952"/>
            <a:ext cx="569387" cy="369332"/>
          </a:xfrm>
          <a:prstGeom prst="rect">
            <a:avLst/>
          </a:prstGeom>
        </p:spPr>
        <p:txBody>
          <a:bodyPr wrap="none">
            <a:spAutoFit/>
          </a:bodyPr>
          <a:lstStyle/>
          <a:p>
            <a:pPr algn="ctr"/>
            <a:r>
              <a:rPr lang="ru-RU" b="1" dirty="0" smtClean="0"/>
              <a:t>225</a:t>
            </a:r>
            <a:endParaRPr lang="ru-RU" b="1" dirty="0"/>
          </a:p>
        </p:txBody>
      </p:sp>
      <p:sp>
        <p:nvSpPr>
          <p:cNvPr id="12" name="Прямоугольник 11"/>
          <p:cNvSpPr/>
          <p:nvPr/>
        </p:nvSpPr>
        <p:spPr>
          <a:xfrm>
            <a:off x="1554341" y="3429000"/>
            <a:ext cx="569387" cy="369332"/>
          </a:xfrm>
          <a:prstGeom prst="rect">
            <a:avLst/>
          </a:prstGeom>
        </p:spPr>
        <p:txBody>
          <a:bodyPr wrap="none">
            <a:spAutoFit/>
          </a:bodyPr>
          <a:lstStyle/>
          <a:p>
            <a:pPr algn="ctr"/>
            <a:r>
              <a:rPr lang="ru-RU" b="1" dirty="0" smtClean="0"/>
              <a:t>135</a:t>
            </a:r>
            <a:endParaRPr lang="ru-RU" b="1" dirty="0"/>
          </a:p>
        </p:txBody>
      </p:sp>
      <p:sp>
        <p:nvSpPr>
          <p:cNvPr id="13" name="Прямоугольник 12"/>
          <p:cNvSpPr/>
          <p:nvPr/>
        </p:nvSpPr>
        <p:spPr>
          <a:xfrm>
            <a:off x="1619672" y="3789040"/>
            <a:ext cx="441146" cy="369332"/>
          </a:xfrm>
          <a:prstGeom prst="rect">
            <a:avLst/>
          </a:prstGeom>
        </p:spPr>
        <p:txBody>
          <a:bodyPr wrap="none">
            <a:spAutoFit/>
          </a:bodyPr>
          <a:lstStyle/>
          <a:p>
            <a:pPr algn="ctr"/>
            <a:r>
              <a:rPr lang="ru-RU" b="1" dirty="0" smtClean="0"/>
              <a:t>90</a:t>
            </a:r>
            <a:endParaRPr lang="ru-RU" b="1" dirty="0"/>
          </a:p>
        </p:txBody>
      </p:sp>
      <p:sp>
        <p:nvSpPr>
          <p:cNvPr id="14" name="Прямоугольник 13"/>
          <p:cNvSpPr/>
          <p:nvPr/>
        </p:nvSpPr>
        <p:spPr>
          <a:xfrm>
            <a:off x="3347864" y="2699628"/>
            <a:ext cx="569387" cy="369332"/>
          </a:xfrm>
          <a:prstGeom prst="rect">
            <a:avLst/>
          </a:prstGeom>
        </p:spPr>
        <p:txBody>
          <a:bodyPr wrap="none">
            <a:spAutoFit/>
          </a:bodyPr>
          <a:lstStyle/>
          <a:p>
            <a:pPr algn="ctr"/>
            <a:r>
              <a:rPr lang="ru-RU" b="1" dirty="0" smtClean="0"/>
              <a:t>225</a:t>
            </a:r>
            <a:endParaRPr lang="ru-RU" b="1" dirty="0"/>
          </a:p>
        </p:txBody>
      </p:sp>
      <p:sp>
        <p:nvSpPr>
          <p:cNvPr id="15" name="Прямоугольник 14"/>
          <p:cNvSpPr/>
          <p:nvPr/>
        </p:nvSpPr>
        <p:spPr>
          <a:xfrm>
            <a:off x="3354541" y="2996952"/>
            <a:ext cx="569387" cy="369332"/>
          </a:xfrm>
          <a:prstGeom prst="rect">
            <a:avLst/>
          </a:prstGeom>
        </p:spPr>
        <p:txBody>
          <a:bodyPr wrap="none">
            <a:spAutoFit/>
          </a:bodyPr>
          <a:lstStyle/>
          <a:p>
            <a:pPr algn="ctr"/>
            <a:r>
              <a:rPr lang="ru-RU" b="1" dirty="0" smtClean="0"/>
              <a:t>135</a:t>
            </a:r>
            <a:endParaRPr lang="ru-RU" b="1" dirty="0"/>
          </a:p>
        </p:txBody>
      </p:sp>
      <p:sp>
        <p:nvSpPr>
          <p:cNvPr id="16" name="Прямоугольник 15"/>
          <p:cNvSpPr/>
          <p:nvPr/>
        </p:nvSpPr>
        <p:spPr>
          <a:xfrm>
            <a:off x="3419872" y="3429000"/>
            <a:ext cx="441146" cy="369332"/>
          </a:xfrm>
          <a:prstGeom prst="rect">
            <a:avLst/>
          </a:prstGeom>
        </p:spPr>
        <p:txBody>
          <a:bodyPr wrap="none">
            <a:spAutoFit/>
          </a:bodyPr>
          <a:lstStyle/>
          <a:p>
            <a:pPr algn="ctr"/>
            <a:r>
              <a:rPr lang="ru-RU" b="1" dirty="0" smtClean="0"/>
              <a:t>90</a:t>
            </a:r>
            <a:endParaRPr lang="ru-RU" b="1" dirty="0"/>
          </a:p>
        </p:txBody>
      </p:sp>
      <p:sp>
        <p:nvSpPr>
          <p:cNvPr id="17" name="Прямоугольник 16"/>
          <p:cNvSpPr/>
          <p:nvPr/>
        </p:nvSpPr>
        <p:spPr>
          <a:xfrm>
            <a:off x="3419872" y="3789040"/>
            <a:ext cx="441146" cy="369332"/>
          </a:xfrm>
          <a:prstGeom prst="rect">
            <a:avLst/>
          </a:prstGeom>
        </p:spPr>
        <p:txBody>
          <a:bodyPr wrap="none">
            <a:spAutoFit/>
          </a:bodyPr>
          <a:lstStyle/>
          <a:p>
            <a:pPr algn="ctr"/>
            <a:r>
              <a:rPr lang="ru-RU" b="1" dirty="0" smtClean="0"/>
              <a:t>45</a:t>
            </a:r>
            <a:endParaRPr lang="ru-RU" b="1" dirty="0"/>
          </a:p>
        </p:txBody>
      </p:sp>
      <p:sp>
        <p:nvSpPr>
          <p:cNvPr id="18" name="Прямоугольник 17"/>
          <p:cNvSpPr/>
          <p:nvPr/>
        </p:nvSpPr>
        <p:spPr>
          <a:xfrm>
            <a:off x="5148064" y="2708920"/>
            <a:ext cx="569387" cy="369332"/>
          </a:xfrm>
          <a:prstGeom prst="rect">
            <a:avLst/>
          </a:prstGeom>
        </p:spPr>
        <p:txBody>
          <a:bodyPr wrap="none">
            <a:spAutoFit/>
          </a:bodyPr>
          <a:lstStyle/>
          <a:p>
            <a:pPr algn="ctr"/>
            <a:r>
              <a:rPr lang="ru-RU" b="1" dirty="0" smtClean="0"/>
              <a:t>135</a:t>
            </a:r>
            <a:endParaRPr lang="ru-RU" b="1" dirty="0"/>
          </a:p>
        </p:txBody>
      </p:sp>
      <p:sp>
        <p:nvSpPr>
          <p:cNvPr id="19" name="Прямоугольник 18"/>
          <p:cNvSpPr/>
          <p:nvPr/>
        </p:nvSpPr>
        <p:spPr>
          <a:xfrm>
            <a:off x="5220072" y="3068960"/>
            <a:ext cx="441146" cy="369332"/>
          </a:xfrm>
          <a:prstGeom prst="rect">
            <a:avLst/>
          </a:prstGeom>
        </p:spPr>
        <p:txBody>
          <a:bodyPr wrap="none">
            <a:spAutoFit/>
          </a:bodyPr>
          <a:lstStyle/>
          <a:p>
            <a:pPr algn="ctr"/>
            <a:r>
              <a:rPr lang="ru-RU" b="1" dirty="0" smtClean="0"/>
              <a:t>90</a:t>
            </a:r>
            <a:endParaRPr lang="ru-RU" b="1" dirty="0"/>
          </a:p>
        </p:txBody>
      </p:sp>
      <p:sp>
        <p:nvSpPr>
          <p:cNvPr id="20" name="Прямоугольник 19"/>
          <p:cNvSpPr/>
          <p:nvPr/>
        </p:nvSpPr>
        <p:spPr>
          <a:xfrm>
            <a:off x="5220072" y="3429000"/>
            <a:ext cx="441146" cy="369332"/>
          </a:xfrm>
          <a:prstGeom prst="rect">
            <a:avLst/>
          </a:prstGeom>
        </p:spPr>
        <p:txBody>
          <a:bodyPr wrap="none">
            <a:spAutoFit/>
          </a:bodyPr>
          <a:lstStyle/>
          <a:p>
            <a:pPr algn="ctr"/>
            <a:r>
              <a:rPr lang="ru-RU" b="1" dirty="0" smtClean="0"/>
              <a:t>45</a:t>
            </a:r>
            <a:endParaRPr lang="ru-RU" b="1" dirty="0"/>
          </a:p>
        </p:txBody>
      </p:sp>
      <p:sp>
        <p:nvSpPr>
          <p:cNvPr id="21" name="Прямоугольник 20"/>
          <p:cNvSpPr/>
          <p:nvPr/>
        </p:nvSpPr>
        <p:spPr>
          <a:xfrm>
            <a:off x="5220072" y="3789040"/>
            <a:ext cx="441146" cy="369332"/>
          </a:xfrm>
          <a:prstGeom prst="rect">
            <a:avLst/>
          </a:prstGeom>
        </p:spPr>
        <p:txBody>
          <a:bodyPr wrap="none">
            <a:spAutoFit/>
          </a:bodyPr>
          <a:lstStyle/>
          <a:p>
            <a:pPr algn="ctr"/>
            <a:r>
              <a:rPr lang="ru-RU" b="1" dirty="0" smtClean="0"/>
              <a:t>45</a:t>
            </a:r>
            <a:endParaRPr lang="ru-RU" b="1" dirty="0"/>
          </a:p>
        </p:txBody>
      </p:sp>
      <p:sp>
        <p:nvSpPr>
          <p:cNvPr id="22" name="Прямоугольник 21"/>
          <p:cNvSpPr/>
          <p:nvPr/>
        </p:nvSpPr>
        <p:spPr>
          <a:xfrm>
            <a:off x="7020272" y="2708920"/>
            <a:ext cx="300082" cy="369332"/>
          </a:xfrm>
          <a:prstGeom prst="rect">
            <a:avLst/>
          </a:prstGeom>
        </p:spPr>
        <p:txBody>
          <a:bodyPr wrap="none">
            <a:spAutoFit/>
          </a:bodyPr>
          <a:lstStyle/>
          <a:p>
            <a:pPr algn="ctr"/>
            <a:r>
              <a:rPr lang="ru-RU" b="1" dirty="0" smtClean="0">
                <a:latin typeface="Calibri"/>
              </a:rPr>
              <a:t>&gt;</a:t>
            </a:r>
            <a:endParaRPr lang="ru-RU" b="1" dirty="0"/>
          </a:p>
        </p:txBody>
      </p:sp>
      <p:sp>
        <p:nvSpPr>
          <p:cNvPr id="23" name="Прямоугольник 22"/>
          <p:cNvSpPr/>
          <p:nvPr/>
        </p:nvSpPr>
        <p:spPr>
          <a:xfrm>
            <a:off x="7020272" y="2996952"/>
            <a:ext cx="300082" cy="369332"/>
          </a:xfrm>
          <a:prstGeom prst="rect">
            <a:avLst/>
          </a:prstGeom>
        </p:spPr>
        <p:txBody>
          <a:bodyPr wrap="none">
            <a:spAutoFit/>
          </a:bodyPr>
          <a:lstStyle/>
          <a:p>
            <a:pPr algn="ctr"/>
            <a:r>
              <a:rPr lang="ru-RU" b="1" dirty="0" smtClean="0">
                <a:latin typeface="Calibri"/>
              </a:rPr>
              <a:t>&gt;</a:t>
            </a:r>
            <a:endParaRPr lang="ru-RU" b="1" dirty="0"/>
          </a:p>
        </p:txBody>
      </p:sp>
      <p:sp>
        <p:nvSpPr>
          <p:cNvPr id="24" name="Прямоугольник 23"/>
          <p:cNvSpPr/>
          <p:nvPr/>
        </p:nvSpPr>
        <p:spPr>
          <a:xfrm>
            <a:off x="7020272" y="3429000"/>
            <a:ext cx="300082" cy="369332"/>
          </a:xfrm>
          <a:prstGeom prst="rect">
            <a:avLst/>
          </a:prstGeom>
        </p:spPr>
        <p:txBody>
          <a:bodyPr wrap="none">
            <a:spAutoFit/>
          </a:bodyPr>
          <a:lstStyle/>
          <a:p>
            <a:pPr algn="ctr"/>
            <a:r>
              <a:rPr lang="ru-RU" b="1" dirty="0" smtClean="0">
                <a:latin typeface="Calibri"/>
              </a:rPr>
              <a:t>&gt;</a:t>
            </a:r>
            <a:endParaRPr lang="ru-RU" b="1" dirty="0"/>
          </a:p>
        </p:txBody>
      </p:sp>
      <p:sp>
        <p:nvSpPr>
          <p:cNvPr id="25" name="Прямоугольник 24"/>
          <p:cNvSpPr/>
          <p:nvPr/>
        </p:nvSpPr>
        <p:spPr>
          <a:xfrm>
            <a:off x="7020272" y="3789040"/>
            <a:ext cx="319318" cy="369332"/>
          </a:xfrm>
          <a:prstGeom prst="rect">
            <a:avLst/>
          </a:prstGeom>
        </p:spPr>
        <p:txBody>
          <a:bodyPr wrap="none">
            <a:spAutoFit/>
          </a:bodyPr>
          <a:lstStyle/>
          <a:p>
            <a:pPr algn="ctr"/>
            <a:r>
              <a:rPr lang="ru-RU" b="1" dirty="0" smtClean="0"/>
              <a:t>=</a:t>
            </a:r>
            <a:endParaRPr lang="ru-RU" b="1" dirty="0"/>
          </a:p>
        </p:txBody>
      </p:sp>
      <p:sp>
        <p:nvSpPr>
          <p:cNvPr id="26" name="TextBox 25"/>
          <p:cNvSpPr txBox="1"/>
          <p:nvPr/>
        </p:nvSpPr>
        <p:spPr>
          <a:xfrm>
            <a:off x="971600" y="4509120"/>
            <a:ext cx="4320480" cy="461665"/>
          </a:xfrm>
          <a:prstGeom prst="rect">
            <a:avLst/>
          </a:prstGeom>
          <a:noFill/>
        </p:spPr>
        <p:txBody>
          <a:bodyPr wrap="square" rtlCol="0">
            <a:spAutoFit/>
          </a:bodyPr>
          <a:lstStyle/>
          <a:p>
            <a:r>
              <a:rPr lang="ru-RU" sz="2400" b="1" dirty="0" smtClean="0">
                <a:solidFill>
                  <a:srgbClr val="FFFF00"/>
                </a:solidFill>
              </a:rPr>
              <a:t>Значит, НОД(585, 360) = 45</a:t>
            </a:r>
            <a:endParaRPr lang="ru-RU" sz="2400" b="1" dirty="0">
              <a:solidFill>
                <a:srgbClr val="FFFF00"/>
              </a:solidFill>
            </a:endParaRPr>
          </a:p>
        </p:txBody>
      </p:sp>
    </p:spTree>
    <p:extLst>
      <p:ext uri="{BB962C8B-B14F-4D97-AF65-F5344CB8AC3E}">
        <p14:creationId xmlns:p14="http://schemas.microsoft.com/office/powerpoint/2010/main" xmlns="" val="9868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ppt_w*0.70"/>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Effect transition="in" filter="fade">
                                      <p:cBhvr>
                                        <p:cTn id="45" dur="1000"/>
                                        <p:tgtEl>
                                          <p:spTgt spid="14"/>
                                        </p:tgtEl>
                                      </p:cBhvr>
                                    </p:animEffect>
                                  </p:childTnLst>
                                </p:cTn>
                              </p:par>
                            </p:childTnLst>
                          </p:cTn>
                        </p:par>
                        <p:par>
                          <p:cTn id="46" fill="hold">
                            <p:stCondLst>
                              <p:cond delay="2000"/>
                            </p:stCondLst>
                            <p:childTnLst>
                              <p:par>
                                <p:cTn id="47" presetID="55"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strVal val="#ppt_w*0.70"/>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Effect transition="in" filter="fade">
                                      <p:cBhvr>
                                        <p:cTn id="51" dur="1000"/>
                                        <p:tgtEl>
                                          <p:spTgt spid="18"/>
                                        </p:tgtEl>
                                      </p:cBhvr>
                                    </p:animEffect>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strVal val="#ppt_w*0.70"/>
                                          </p:val>
                                        </p:tav>
                                        <p:tav tm="100000">
                                          <p:val>
                                            <p:strVal val="#ppt_w"/>
                                          </p:val>
                                        </p:tav>
                                      </p:tavLst>
                                    </p:anim>
                                    <p:anim calcmode="lin" valueType="num">
                                      <p:cBhvr>
                                        <p:cTn id="56" dur="1000" fill="hold"/>
                                        <p:tgtEl>
                                          <p:spTgt spid="22"/>
                                        </p:tgtEl>
                                        <p:attrNameLst>
                                          <p:attrName>ppt_h</p:attrName>
                                        </p:attrNameLst>
                                      </p:cBhvr>
                                      <p:tavLst>
                                        <p:tav tm="0">
                                          <p:val>
                                            <p:strVal val="#ppt_h"/>
                                          </p:val>
                                        </p:tav>
                                        <p:tav tm="100000">
                                          <p:val>
                                            <p:strVal val="#ppt_h"/>
                                          </p:val>
                                        </p:tav>
                                      </p:tavLst>
                                    </p:anim>
                                    <p:animEffect transition="in" filter="fade">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0.70"/>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par>
                          <p:cTn id="65" fill="hold">
                            <p:stCondLst>
                              <p:cond delay="1000"/>
                            </p:stCondLst>
                            <p:childTnLst>
                              <p:par>
                                <p:cTn id="66" presetID="55"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strVal val="#ppt_w*0.70"/>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Effect transition="in" filter="fade">
                                      <p:cBhvr>
                                        <p:cTn id="70" dur="1000"/>
                                        <p:tgtEl>
                                          <p:spTgt spid="15"/>
                                        </p:tgtEl>
                                      </p:cBhvr>
                                    </p:animEffect>
                                  </p:childTnLst>
                                </p:cTn>
                              </p:par>
                            </p:childTnLst>
                          </p:cTn>
                        </p:par>
                        <p:par>
                          <p:cTn id="71" fill="hold">
                            <p:stCondLst>
                              <p:cond delay="2000"/>
                            </p:stCondLst>
                            <p:childTnLst>
                              <p:par>
                                <p:cTn id="72" presetID="55"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childTnLst>
                          </p:cTn>
                        </p:par>
                        <p:par>
                          <p:cTn id="77" fill="hold">
                            <p:stCondLst>
                              <p:cond delay="3000"/>
                            </p:stCondLst>
                            <p:childTnLst>
                              <p:par>
                                <p:cTn id="78" presetID="55"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strVal val="#ppt_w*0.70"/>
                                          </p:val>
                                        </p:tav>
                                        <p:tav tm="100000">
                                          <p:val>
                                            <p:strVal val="#ppt_w"/>
                                          </p:val>
                                        </p:tav>
                                      </p:tavLst>
                                    </p:anim>
                                    <p:anim calcmode="lin" valueType="num">
                                      <p:cBhvr>
                                        <p:cTn id="81" dur="1000" fill="hold"/>
                                        <p:tgtEl>
                                          <p:spTgt spid="23"/>
                                        </p:tgtEl>
                                        <p:attrNameLst>
                                          <p:attrName>ppt_h</p:attrName>
                                        </p:attrNameLst>
                                      </p:cBhvr>
                                      <p:tavLst>
                                        <p:tav tm="0">
                                          <p:val>
                                            <p:strVal val="#ppt_h"/>
                                          </p:val>
                                        </p:tav>
                                        <p:tav tm="100000">
                                          <p:val>
                                            <p:strVal val="#ppt_h"/>
                                          </p:val>
                                        </p:tav>
                                      </p:tavLst>
                                    </p:anim>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strVal val="#ppt_w*0.70"/>
                                          </p:val>
                                        </p:tav>
                                        <p:tav tm="100000">
                                          <p:val>
                                            <p:strVal val="#ppt_w"/>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animEffect transition="in" filter="fade">
                                      <p:cBhvr>
                                        <p:cTn id="89" dur="1000"/>
                                        <p:tgtEl>
                                          <p:spTgt spid="12"/>
                                        </p:tgtEl>
                                      </p:cBhvr>
                                    </p:animEffect>
                                  </p:childTnLst>
                                </p:cTn>
                              </p:par>
                            </p:childTnLst>
                          </p:cTn>
                        </p:par>
                        <p:par>
                          <p:cTn id="90" fill="hold">
                            <p:stCondLst>
                              <p:cond delay="1000"/>
                            </p:stCondLst>
                            <p:childTnLst>
                              <p:par>
                                <p:cTn id="91" presetID="55" presetClass="entr" presetSubtype="0"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1000" fill="hold"/>
                                        <p:tgtEl>
                                          <p:spTgt spid="16"/>
                                        </p:tgtEl>
                                        <p:attrNameLst>
                                          <p:attrName>ppt_w</p:attrName>
                                        </p:attrNameLst>
                                      </p:cBhvr>
                                      <p:tavLst>
                                        <p:tav tm="0">
                                          <p:val>
                                            <p:strVal val="#ppt_w*0.70"/>
                                          </p:val>
                                        </p:tav>
                                        <p:tav tm="100000">
                                          <p:val>
                                            <p:strVal val="#ppt_w"/>
                                          </p:val>
                                        </p:tav>
                                      </p:tavLst>
                                    </p:anim>
                                    <p:anim calcmode="lin" valueType="num">
                                      <p:cBhvr>
                                        <p:cTn id="94" dur="1000" fill="hold"/>
                                        <p:tgtEl>
                                          <p:spTgt spid="16"/>
                                        </p:tgtEl>
                                        <p:attrNameLst>
                                          <p:attrName>ppt_h</p:attrName>
                                        </p:attrNameLst>
                                      </p:cBhvr>
                                      <p:tavLst>
                                        <p:tav tm="0">
                                          <p:val>
                                            <p:strVal val="#ppt_h"/>
                                          </p:val>
                                        </p:tav>
                                        <p:tav tm="100000">
                                          <p:val>
                                            <p:strVal val="#ppt_h"/>
                                          </p:val>
                                        </p:tav>
                                      </p:tavLst>
                                    </p:anim>
                                    <p:animEffect transition="in" filter="fade">
                                      <p:cBhvr>
                                        <p:cTn id="95" dur="1000"/>
                                        <p:tgtEl>
                                          <p:spTgt spid="16"/>
                                        </p:tgtEl>
                                      </p:cBhvr>
                                    </p:animEffect>
                                  </p:childTnLst>
                                </p:cTn>
                              </p:par>
                            </p:childTnLst>
                          </p:cTn>
                        </p:par>
                        <p:par>
                          <p:cTn id="96" fill="hold">
                            <p:stCondLst>
                              <p:cond delay="2000"/>
                            </p:stCondLst>
                            <p:childTnLst>
                              <p:par>
                                <p:cTn id="97" presetID="55" presetClass="entr" presetSubtype="0"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strVal val="#ppt_w*0.70"/>
                                          </p:val>
                                        </p:tav>
                                        <p:tav tm="100000">
                                          <p:val>
                                            <p:strVal val="#ppt_w"/>
                                          </p:val>
                                        </p:tav>
                                      </p:tavLst>
                                    </p:anim>
                                    <p:anim calcmode="lin" valueType="num">
                                      <p:cBhvr>
                                        <p:cTn id="100" dur="1000" fill="hold"/>
                                        <p:tgtEl>
                                          <p:spTgt spid="20"/>
                                        </p:tgtEl>
                                        <p:attrNameLst>
                                          <p:attrName>ppt_h</p:attrName>
                                        </p:attrNameLst>
                                      </p:cBhvr>
                                      <p:tavLst>
                                        <p:tav tm="0">
                                          <p:val>
                                            <p:strVal val="#ppt_h"/>
                                          </p:val>
                                        </p:tav>
                                        <p:tav tm="100000">
                                          <p:val>
                                            <p:strVal val="#ppt_h"/>
                                          </p:val>
                                        </p:tav>
                                      </p:tavLst>
                                    </p:anim>
                                    <p:animEffect transition="in" filter="fade">
                                      <p:cBhvr>
                                        <p:cTn id="101" dur="1000"/>
                                        <p:tgtEl>
                                          <p:spTgt spid="20"/>
                                        </p:tgtEl>
                                      </p:cBhvr>
                                    </p:animEffect>
                                  </p:childTnLst>
                                </p:cTn>
                              </p:par>
                            </p:childTnLst>
                          </p:cTn>
                        </p:par>
                        <p:par>
                          <p:cTn id="102" fill="hold">
                            <p:stCondLst>
                              <p:cond delay="3000"/>
                            </p:stCondLst>
                            <p:childTnLst>
                              <p:par>
                                <p:cTn id="103" presetID="55"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00" fill="hold"/>
                                        <p:tgtEl>
                                          <p:spTgt spid="24"/>
                                        </p:tgtEl>
                                        <p:attrNameLst>
                                          <p:attrName>ppt_w</p:attrName>
                                        </p:attrNameLst>
                                      </p:cBhvr>
                                      <p:tavLst>
                                        <p:tav tm="0">
                                          <p:val>
                                            <p:strVal val="#ppt_w*0.70"/>
                                          </p:val>
                                        </p:tav>
                                        <p:tav tm="100000">
                                          <p:val>
                                            <p:strVal val="#ppt_w"/>
                                          </p:val>
                                        </p:tav>
                                      </p:tavLst>
                                    </p:anim>
                                    <p:anim calcmode="lin" valueType="num">
                                      <p:cBhvr>
                                        <p:cTn id="106" dur="1000" fill="hold"/>
                                        <p:tgtEl>
                                          <p:spTgt spid="24"/>
                                        </p:tgtEl>
                                        <p:attrNameLst>
                                          <p:attrName>ppt_h</p:attrName>
                                        </p:attrNameLst>
                                      </p:cBhvr>
                                      <p:tavLst>
                                        <p:tav tm="0">
                                          <p:val>
                                            <p:strVal val="#ppt_h"/>
                                          </p:val>
                                        </p:tav>
                                        <p:tav tm="100000">
                                          <p:val>
                                            <p:strVal val="#ppt_h"/>
                                          </p:val>
                                        </p:tav>
                                      </p:tavLst>
                                    </p:anim>
                                    <p:animEffect transition="in" filter="fade">
                                      <p:cBhvr>
                                        <p:cTn id="107" dur="10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1000" fill="hold"/>
                                        <p:tgtEl>
                                          <p:spTgt spid="13"/>
                                        </p:tgtEl>
                                        <p:attrNameLst>
                                          <p:attrName>ppt_w</p:attrName>
                                        </p:attrNameLst>
                                      </p:cBhvr>
                                      <p:tavLst>
                                        <p:tav tm="0">
                                          <p:val>
                                            <p:strVal val="#ppt_w*0.70"/>
                                          </p:val>
                                        </p:tav>
                                        <p:tav tm="100000">
                                          <p:val>
                                            <p:strVal val="#ppt_w"/>
                                          </p:val>
                                        </p:tav>
                                      </p:tavLst>
                                    </p:anim>
                                    <p:anim calcmode="lin" valueType="num">
                                      <p:cBhvr>
                                        <p:cTn id="113" dur="1000" fill="hold"/>
                                        <p:tgtEl>
                                          <p:spTgt spid="13"/>
                                        </p:tgtEl>
                                        <p:attrNameLst>
                                          <p:attrName>ppt_h</p:attrName>
                                        </p:attrNameLst>
                                      </p:cBhvr>
                                      <p:tavLst>
                                        <p:tav tm="0">
                                          <p:val>
                                            <p:strVal val="#ppt_h"/>
                                          </p:val>
                                        </p:tav>
                                        <p:tav tm="100000">
                                          <p:val>
                                            <p:strVal val="#ppt_h"/>
                                          </p:val>
                                        </p:tav>
                                      </p:tavLst>
                                    </p:anim>
                                    <p:animEffect transition="in" filter="fade">
                                      <p:cBhvr>
                                        <p:cTn id="114" dur="1000"/>
                                        <p:tgtEl>
                                          <p:spTgt spid="13"/>
                                        </p:tgtEl>
                                      </p:cBhvr>
                                    </p:animEffect>
                                  </p:childTnLst>
                                </p:cTn>
                              </p:par>
                            </p:childTnLst>
                          </p:cTn>
                        </p:par>
                        <p:par>
                          <p:cTn id="115" fill="hold">
                            <p:stCondLst>
                              <p:cond delay="1000"/>
                            </p:stCondLst>
                            <p:childTnLst>
                              <p:par>
                                <p:cTn id="116" presetID="55" presetClass="entr" presetSubtype="0"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1000" fill="hold"/>
                                        <p:tgtEl>
                                          <p:spTgt spid="17"/>
                                        </p:tgtEl>
                                        <p:attrNameLst>
                                          <p:attrName>ppt_w</p:attrName>
                                        </p:attrNameLst>
                                      </p:cBhvr>
                                      <p:tavLst>
                                        <p:tav tm="0">
                                          <p:val>
                                            <p:strVal val="#ppt_w*0.70"/>
                                          </p:val>
                                        </p:tav>
                                        <p:tav tm="100000">
                                          <p:val>
                                            <p:strVal val="#ppt_w"/>
                                          </p:val>
                                        </p:tav>
                                      </p:tavLst>
                                    </p:anim>
                                    <p:anim calcmode="lin" valueType="num">
                                      <p:cBhvr>
                                        <p:cTn id="119" dur="1000" fill="hold"/>
                                        <p:tgtEl>
                                          <p:spTgt spid="17"/>
                                        </p:tgtEl>
                                        <p:attrNameLst>
                                          <p:attrName>ppt_h</p:attrName>
                                        </p:attrNameLst>
                                      </p:cBhvr>
                                      <p:tavLst>
                                        <p:tav tm="0">
                                          <p:val>
                                            <p:strVal val="#ppt_h"/>
                                          </p:val>
                                        </p:tav>
                                        <p:tav tm="100000">
                                          <p:val>
                                            <p:strVal val="#ppt_h"/>
                                          </p:val>
                                        </p:tav>
                                      </p:tavLst>
                                    </p:anim>
                                    <p:animEffect transition="in" filter="fade">
                                      <p:cBhvr>
                                        <p:cTn id="120" dur="1000"/>
                                        <p:tgtEl>
                                          <p:spTgt spid="17"/>
                                        </p:tgtEl>
                                      </p:cBhvr>
                                    </p:animEffect>
                                  </p:childTnLst>
                                </p:cTn>
                              </p:par>
                            </p:childTnLst>
                          </p:cTn>
                        </p:par>
                        <p:par>
                          <p:cTn id="121" fill="hold">
                            <p:stCondLst>
                              <p:cond delay="2000"/>
                            </p:stCondLst>
                            <p:childTnLst>
                              <p:par>
                                <p:cTn id="122" presetID="55"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1000" fill="hold"/>
                                        <p:tgtEl>
                                          <p:spTgt spid="21"/>
                                        </p:tgtEl>
                                        <p:attrNameLst>
                                          <p:attrName>ppt_w</p:attrName>
                                        </p:attrNameLst>
                                      </p:cBhvr>
                                      <p:tavLst>
                                        <p:tav tm="0">
                                          <p:val>
                                            <p:strVal val="#ppt_w*0.70"/>
                                          </p:val>
                                        </p:tav>
                                        <p:tav tm="100000">
                                          <p:val>
                                            <p:strVal val="#ppt_w"/>
                                          </p:val>
                                        </p:tav>
                                      </p:tavLst>
                                    </p:anim>
                                    <p:anim calcmode="lin" valueType="num">
                                      <p:cBhvr>
                                        <p:cTn id="125" dur="1000" fill="hold"/>
                                        <p:tgtEl>
                                          <p:spTgt spid="21"/>
                                        </p:tgtEl>
                                        <p:attrNameLst>
                                          <p:attrName>ppt_h</p:attrName>
                                        </p:attrNameLst>
                                      </p:cBhvr>
                                      <p:tavLst>
                                        <p:tav tm="0">
                                          <p:val>
                                            <p:strVal val="#ppt_h"/>
                                          </p:val>
                                        </p:tav>
                                        <p:tav tm="100000">
                                          <p:val>
                                            <p:strVal val="#ppt_h"/>
                                          </p:val>
                                        </p:tav>
                                      </p:tavLst>
                                    </p:anim>
                                    <p:animEffect transition="in" filter="fade">
                                      <p:cBhvr>
                                        <p:cTn id="126" dur="1000"/>
                                        <p:tgtEl>
                                          <p:spTgt spid="21"/>
                                        </p:tgtEl>
                                      </p:cBhvr>
                                    </p:animEffect>
                                  </p:childTnLst>
                                </p:cTn>
                              </p:par>
                            </p:childTnLst>
                          </p:cTn>
                        </p:par>
                        <p:par>
                          <p:cTn id="127" fill="hold">
                            <p:stCondLst>
                              <p:cond delay="3000"/>
                            </p:stCondLst>
                            <p:childTnLst>
                              <p:par>
                                <p:cTn id="128" presetID="55" presetClass="entr" presetSubtype="0" fill="hold" nodeType="afterEffect">
                                  <p:stCondLst>
                                    <p:cond delay="0"/>
                                  </p:stCondLst>
                                  <p:childTnLst>
                                    <p:set>
                                      <p:cBhvr>
                                        <p:cTn id="129" dur="1" fill="hold">
                                          <p:stCondLst>
                                            <p:cond delay="0"/>
                                          </p:stCondLst>
                                        </p:cTn>
                                        <p:tgtEl>
                                          <p:spTgt spid="25">
                                            <p:txEl>
                                              <p:pRg st="0" end="0"/>
                                            </p:txEl>
                                          </p:spTgt>
                                        </p:tgtEl>
                                        <p:attrNameLst>
                                          <p:attrName>style.visibility</p:attrName>
                                        </p:attrNameLst>
                                      </p:cBhvr>
                                      <p:to>
                                        <p:strVal val="visible"/>
                                      </p:to>
                                    </p:set>
                                    <p:anim calcmode="lin" valueType="num">
                                      <p:cBhvr>
                                        <p:cTn id="130"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131"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132" dur="1000"/>
                                        <p:tgtEl>
                                          <p:spTgt spid="25">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grpId="1" nodeType="clickEffect">
                                  <p:stCondLst>
                                    <p:cond delay="0"/>
                                  </p:stCondLst>
                                  <p:childTnLst>
                                    <p:animScale>
                                      <p:cBhvr>
                                        <p:cTn id="136" dur="2000" fill="hold"/>
                                        <p:tgtEl>
                                          <p:spTgt spid="21"/>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16" presetClass="entr" presetSubtype="26"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barn(inHorizontal)">
                                      <p:cBhvr>
                                        <p:cTn id="1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1" grpId="1"/>
      <p:bldP spid="22" grpId="0"/>
      <p:bldP spid="23"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76672"/>
            <a:ext cx="7200800" cy="400110"/>
          </a:xfrm>
          <a:prstGeom prst="rect">
            <a:avLst/>
          </a:prstGeom>
          <a:noFill/>
        </p:spPr>
        <p:txBody>
          <a:bodyPr wrap="square" rtlCol="0">
            <a:spAutoFit/>
          </a:bodyPr>
          <a:lstStyle/>
          <a:p>
            <a:r>
              <a:rPr lang="ru-RU" sz="2000" b="1" dirty="0" smtClean="0">
                <a:solidFill>
                  <a:schemeClr val="accent1">
                    <a:lumMod val="20000"/>
                    <a:lumOff val="80000"/>
                  </a:schemeClr>
                </a:solidFill>
              </a:rPr>
              <a:t>Решим задачу с помощью алгоритма Евклида</a:t>
            </a:r>
            <a:endParaRPr lang="ru-RU" sz="2000" b="1" dirty="0">
              <a:solidFill>
                <a:schemeClr val="accent1">
                  <a:lumMod val="20000"/>
                  <a:lumOff val="80000"/>
                </a:schemeClr>
              </a:solidFill>
            </a:endParaRPr>
          </a:p>
        </p:txBody>
      </p:sp>
      <p:sp>
        <p:nvSpPr>
          <p:cNvPr id="5" name="Прямоугольник 4"/>
          <p:cNvSpPr/>
          <p:nvPr/>
        </p:nvSpPr>
        <p:spPr>
          <a:xfrm>
            <a:off x="899592" y="908720"/>
            <a:ext cx="7632848" cy="923330"/>
          </a:xfrm>
          <a:prstGeom prst="rect">
            <a:avLst/>
          </a:prstGeom>
        </p:spPr>
        <p:txBody>
          <a:bodyPr wrap="square">
            <a:spAutoFit/>
          </a:bodyPr>
          <a:lstStyle/>
          <a:p>
            <a:r>
              <a:rPr lang="ru-RU" b="1" dirty="0" smtClean="0">
                <a:solidFill>
                  <a:srgbClr val="FFFF00"/>
                </a:solidFill>
              </a:rPr>
              <a:t>Имеются  две деревянные планки длиной 119 см и 35 см. Как их разделить на одинаковые части, не имея под рукой измерительных инструментов?</a:t>
            </a:r>
            <a:endParaRPr lang="ru-RU" b="1" dirty="0">
              <a:solidFill>
                <a:srgbClr val="FFFF00"/>
              </a:solidFill>
            </a:endParaRPr>
          </a:p>
        </p:txBody>
      </p:sp>
      <p:sp>
        <p:nvSpPr>
          <p:cNvPr id="6" name="Куб 5"/>
          <p:cNvSpPr/>
          <p:nvPr/>
        </p:nvSpPr>
        <p:spPr>
          <a:xfrm>
            <a:off x="971600" y="2060848"/>
            <a:ext cx="7056784" cy="424064"/>
          </a:xfrm>
          <a:prstGeom prst="cube">
            <a:avLst/>
          </a:prstGeom>
          <a:blipFill>
            <a:blip r:embed="rId2" cstate="print"/>
            <a:tile tx="0" ty="0" sx="100000" sy="100000" flip="none" algn="tl"/>
          </a:blip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Куб 6"/>
          <p:cNvSpPr/>
          <p:nvPr/>
        </p:nvSpPr>
        <p:spPr>
          <a:xfrm>
            <a:off x="971600" y="2636912"/>
            <a:ext cx="2160240" cy="424064"/>
          </a:xfrm>
          <a:prstGeom prst="cube">
            <a:avLst/>
          </a:prstGeom>
          <a:blipFill>
            <a:blip r:embed="rId2" cstate="print"/>
            <a:tile tx="0" ty="0" sx="100000" sy="100000" flip="none" algn="tl"/>
          </a:blip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043608" y="3565465"/>
            <a:ext cx="7128792" cy="1015663"/>
          </a:xfrm>
          <a:prstGeom prst="rect">
            <a:avLst/>
          </a:prstGeom>
          <a:noFill/>
        </p:spPr>
        <p:txBody>
          <a:bodyPr wrap="square" rtlCol="0">
            <a:spAutoFit/>
          </a:bodyPr>
          <a:lstStyle/>
          <a:p>
            <a:r>
              <a:rPr lang="ru-RU" sz="2000" b="1" dirty="0" smtClean="0">
                <a:solidFill>
                  <a:srgbClr val="FFFF00"/>
                </a:solidFill>
              </a:rPr>
              <a:t>1) 119 - 35 – 35 - 35 = 14;</a:t>
            </a:r>
          </a:p>
          <a:p>
            <a:r>
              <a:rPr lang="ru-RU" sz="2000" b="1" dirty="0" smtClean="0">
                <a:solidFill>
                  <a:srgbClr val="FFFF00"/>
                </a:solidFill>
              </a:rPr>
              <a:t> отложить на длинной планке 3 отрезка по 35см. Остаётся отрезок 14см.</a:t>
            </a:r>
            <a:endParaRPr lang="ru-RU" sz="2000" b="1" dirty="0">
              <a:solidFill>
                <a:srgbClr val="FFFF00"/>
              </a:solidFill>
            </a:endParaRPr>
          </a:p>
        </p:txBody>
      </p:sp>
      <p:sp>
        <p:nvSpPr>
          <p:cNvPr id="9" name="TextBox 8"/>
          <p:cNvSpPr txBox="1"/>
          <p:nvPr/>
        </p:nvSpPr>
        <p:spPr>
          <a:xfrm>
            <a:off x="1115616" y="4573577"/>
            <a:ext cx="7128792" cy="1015663"/>
          </a:xfrm>
          <a:prstGeom prst="rect">
            <a:avLst/>
          </a:prstGeom>
          <a:noFill/>
        </p:spPr>
        <p:txBody>
          <a:bodyPr wrap="square" rtlCol="0">
            <a:spAutoFit/>
          </a:bodyPr>
          <a:lstStyle/>
          <a:p>
            <a:r>
              <a:rPr lang="ru-RU" sz="2000" b="1" dirty="0" smtClean="0">
                <a:solidFill>
                  <a:srgbClr val="FFFF00"/>
                </a:solidFill>
              </a:rPr>
              <a:t>2) 35 – 14 -14 = 7 ;</a:t>
            </a:r>
          </a:p>
          <a:p>
            <a:r>
              <a:rPr lang="ru-RU" sz="2000" b="1" dirty="0" smtClean="0">
                <a:solidFill>
                  <a:srgbClr val="FFFF00"/>
                </a:solidFill>
              </a:rPr>
              <a:t>на 35-сантиметровой планке отложить 2 отрезка по 14 см. Остаётся 7 см.</a:t>
            </a:r>
            <a:endParaRPr lang="ru-RU" sz="2000" b="1" dirty="0">
              <a:solidFill>
                <a:srgbClr val="FFFF00"/>
              </a:solidFill>
            </a:endParaRPr>
          </a:p>
        </p:txBody>
      </p:sp>
      <p:sp>
        <p:nvSpPr>
          <p:cNvPr id="10" name="TextBox 9"/>
          <p:cNvSpPr txBox="1"/>
          <p:nvPr/>
        </p:nvSpPr>
        <p:spPr>
          <a:xfrm>
            <a:off x="1115616" y="5517232"/>
            <a:ext cx="2124299" cy="400110"/>
          </a:xfrm>
          <a:prstGeom prst="rect">
            <a:avLst/>
          </a:prstGeom>
          <a:noFill/>
        </p:spPr>
        <p:txBody>
          <a:bodyPr wrap="none" rtlCol="0">
            <a:spAutoFit/>
          </a:bodyPr>
          <a:lstStyle/>
          <a:p>
            <a:r>
              <a:rPr lang="ru-RU" sz="2000" b="1" dirty="0" smtClean="0">
                <a:solidFill>
                  <a:srgbClr val="FFFF00"/>
                </a:solidFill>
              </a:rPr>
              <a:t>3) 14 – 7 – 7 = 0.</a:t>
            </a:r>
            <a:endParaRPr lang="ru-RU" sz="2000" b="1" dirty="0">
              <a:solidFill>
                <a:srgbClr val="FFFF00"/>
              </a:solidFill>
            </a:endParaRPr>
          </a:p>
        </p:txBody>
      </p:sp>
      <p:sp>
        <p:nvSpPr>
          <p:cNvPr id="11" name="TextBox 10"/>
          <p:cNvSpPr txBox="1"/>
          <p:nvPr/>
        </p:nvSpPr>
        <p:spPr>
          <a:xfrm>
            <a:off x="1043608" y="5805264"/>
            <a:ext cx="7632848" cy="707886"/>
          </a:xfrm>
          <a:prstGeom prst="rect">
            <a:avLst/>
          </a:prstGeom>
          <a:noFill/>
        </p:spPr>
        <p:txBody>
          <a:bodyPr wrap="square" rtlCol="0">
            <a:spAutoFit/>
          </a:bodyPr>
          <a:lstStyle/>
          <a:p>
            <a:r>
              <a:rPr lang="ru-RU" sz="2000" i="1" dirty="0" smtClean="0">
                <a:solidFill>
                  <a:schemeClr val="accent1">
                    <a:lumMod val="20000"/>
                    <a:lumOff val="80000"/>
                  </a:schemeClr>
                </a:solidFill>
              </a:rPr>
              <a:t>Наибольший общий делитель чисел 119 и 35 – это число 7. Каждую из планок делю  на равные части по 7см</a:t>
            </a:r>
            <a:endParaRPr lang="ru-RU" sz="2000" i="1" dirty="0">
              <a:solidFill>
                <a:schemeClr val="accent1">
                  <a:lumMod val="20000"/>
                  <a:lumOff val="80000"/>
                </a:schemeClr>
              </a:solidFill>
            </a:endParaRPr>
          </a:p>
        </p:txBody>
      </p:sp>
      <p:sp>
        <p:nvSpPr>
          <p:cNvPr id="12" name="TextBox 11"/>
          <p:cNvSpPr txBox="1"/>
          <p:nvPr/>
        </p:nvSpPr>
        <p:spPr>
          <a:xfrm rot="5400000">
            <a:off x="7455513" y="2286453"/>
            <a:ext cx="510443" cy="923330"/>
          </a:xfrm>
          <a:prstGeom prst="rect">
            <a:avLst/>
          </a:prstGeom>
          <a:noFill/>
        </p:spPr>
        <p:txBody>
          <a:bodyPr wrap="square" rtlCol="0">
            <a:spAutoFit/>
          </a:bodyPr>
          <a:lstStyle/>
          <a:p>
            <a:r>
              <a:rPr lang="ru-RU" sz="5400" dirty="0" smtClean="0">
                <a:solidFill>
                  <a:schemeClr val="accent1">
                    <a:lumMod val="20000"/>
                    <a:lumOff val="80000"/>
                  </a:schemeClr>
                </a:solidFill>
              </a:rPr>
              <a:t>}</a:t>
            </a:r>
            <a:endParaRPr lang="ru-RU" sz="5400" dirty="0">
              <a:solidFill>
                <a:schemeClr val="accent1">
                  <a:lumMod val="20000"/>
                  <a:lumOff val="80000"/>
                </a:schemeClr>
              </a:solidFill>
            </a:endParaRPr>
          </a:p>
        </p:txBody>
      </p:sp>
      <p:sp>
        <p:nvSpPr>
          <p:cNvPr id="13" name="TextBox 12"/>
          <p:cNvSpPr txBox="1"/>
          <p:nvPr/>
        </p:nvSpPr>
        <p:spPr>
          <a:xfrm rot="5400000">
            <a:off x="6722660" y="2280065"/>
            <a:ext cx="510443" cy="923330"/>
          </a:xfrm>
          <a:prstGeom prst="rect">
            <a:avLst/>
          </a:prstGeom>
          <a:noFill/>
        </p:spPr>
        <p:txBody>
          <a:bodyPr wrap="square" rtlCol="0">
            <a:spAutoFit/>
          </a:bodyPr>
          <a:lstStyle/>
          <a:p>
            <a:r>
              <a:rPr lang="ru-RU" sz="5400" dirty="0" smtClean="0">
                <a:solidFill>
                  <a:schemeClr val="accent1">
                    <a:lumMod val="20000"/>
                    <a:lumOff val="80000"/>
                  </a:schemeClr>
                </a:solidFill>
              </a:rPr>
              <a:t>}</a:t>
            </a:r>
            <a:endParaRPr lang="ru-RU" sz="5400" dirty="0">
              <a:solidFill>
                <a:schemeClr val="accent1">
                  <a:lumMod val="20000"/>
                  <a:lumOff val="80000"/>
                </a:schemeClr>
              </a:solidFill>
            </a:endParaRPr>
          </a:p>
        </p:txBody>
      </p:sp>
      <p:sp>
        <p:nvSpPr>
          <p:cNvPr id="14" name="TextBox 13"/>
          <p:cNvSpPr txBox="1"/>
          <p:nvPr/>
        </p:nvSpPr>
        <p:spPr>
          <a:xfrm rot="5400000">
            <a:off x="2558969" y="2790509"/>
            <a:ext cx="510443" cy="923330"/>
          </a:xfrm>
          <a:prstGeom prst="rect">
            <a:avLst/>
          </a:prstGeom>
          <a:noFill/>
        </p:spPr>
        <p:txBody>
          <a:bodyPr wrap="square" rtlCol="0">
            <a:spAutoFit/>
          </a:bodyPr>
          <a:lstStyle/>
          <a:p>
            <a:r>
              <a:rPr lang="ru-RU" sz="5400" dirty="0" smtClean="0">
                <a:solidFill>
                  <a:schemeClr val="accent1">
                    <a:lumMod val="20000"/>
                    <a:lumOff val="80000"/>
                  </a:schemeClr>
                </a:solidFill>
              </a:rPr>
              <a:t>}</a:t>
            </a:r>
            <a:endParaRPr lang="ru-RU" sz="5400" dirty="0">
              <a:solidFill>
                <a:schemeClr val="accent1">
                  <a:lumMod val="20000"/>
                  <a:lumOff val="80000"/>
                </a:schemeClr>
              </a:solidFill>
            </a:endParaRPr>
          </a:p>
        </p:txBody>
      </p:sp>
      <p:sp>
        <p:nvSpPr>
          <p:cNvPr id="2" name="TextBox 1"/>
          <p:cNvSpPr txBox="1"/>
          <p:nvPr/>
        </p:nvSpPr>
        <p:spPr>
          <a:xfrm>
            <a:off x="7439547" y="2848226"/>
            <a:ext cx="504056" cy="369332"/>
          </a:xfrm>
          <a:prstGeom prst="rect">
            <a:avLst/>
          </a:prstGeom>
          <a:noFill/>
        </p:spPr>
        <p:txBody>
          <a:bodyPr wrap="square" rtlCol="0">
            <a:spAutoFit/>
          </a:bodyPr>
          <a:lstStyle/>
          <a:p>
            <a:r>
              <a:rPr lang="ru-RU" b="1" dirty="0">
                <a:solidFill>
                  <a:schemeClr val="accent1">
                    <a:lumMod val="20000"/>
                    <a:lumOff val="80000"/>
                  </a:schemeClr>
                </a:solidFill>
              </a:rPr>
              <a:t>7</a:t>
            </a:r>
          </a:p>
        </p:txBody>
      </p:sp>
      <p:sp>
        <p:nvSpPr>
          <p:cNvPr id="15" name="TextBox 14"/>
          <p:cNvSpPr txBox="1"/>
          <p:nvPr/>
        </p:nvSpPr>
        <p:spPr>
          <a:xfrm>
            <a:off x="6732240" y="2843644"/>
            <a:ext cx="504056" cy="369332"/>
          </a:xfrm>
          <a:prstGeom prst="rect">
            <a:avLst/>
          </a:prstGeom>
          <a:noFill/>
        </p:spPr>
        <p:txBody>
          <a:bodyPr wrap="square" rtlCol="0">
            <a:spAutoFit/>
          </a:bodyPr>
          <a:lstStyle/>
          <a:p>
            <a:r>
              <a:rPr lang="ru-RU" b="1" dirty="0">
                <a:solidFill>
                  <a:schemeClr val="accent1">
                    <a:lumMod val="20000"/>
                    <a:lumOff val="80000"/>
                  </a:schemeClr>
                </a:solidFill>
              </a:rPr>
              <a:t>7</a:t>
            </a:r>
          </a:p>
        </p:txBody>
      </p:sp>
      <p:sp>
        <p:nvSpPr>
          <p:cNvPr id="16" name="TextBox 15"/>
          <p:cNvSpPr txBox="1"/>
          <p:nvPr/>
        </p:nvSpPr>
        <p:spPr>
          <a:xfrm>
            <a:off x="2627784" y="3284984"/>
            <a:ext cx="504056" cy="369332"/>
          </a:xfrm>
          <a:prstGeom prst="rect">
            <a:avLst/>
          </a:prstGeom>
          <a:noFill/>
        </p:spPr>
        <p:txBody>
          <a:bodyPr wrap="square" rtlCol="0">
            <a:spAutoFit/>
          </a:bodyPr>
          <a:lstStyle/>
          <a:p>
            <a:r>
              <a:rPr lang="ru-RU" b="1" dirty="0">
                <a:solidFill>
                  <a:schemeClr val="accent1">
                    <a:lumMod val="20000"/>
                    <a:lumOff val="80000"/>
                  </a:schemeClr>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style.rotation</p:attrName>
                                        </p:attrNameLst>
                                      </p:cBhvr>
                                      <p:tavLst>
                                        <p:tav tm="0">
                                          <p:val>
                                            <p:fltVal val="720"/>
                                          </p:val>
                                        </p:tav>
                                        <p:tav tm="100000">
                                          <p:val>
                                            <p:fltVal val="0"/>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3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p:bldP spid="11" grpId="0"/>
      <p:bldP spid="12" grpId="0"/>
      <p:bldP spid="13" grpId="0"/>
      <p:bldP spid="14" grpId="0"/>
      <p:bldP spid="2"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9|1.3|1.4|1.3"/>
</p:tagLst>
</file>

<file path=ppt/theme/theme1.xml><?xml version="1.0" encoding="utf-8"?>
<a:theme xmlns:a="http://schemas.openxmlformats.org/drawingml/2006/main" name="school_presentatio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ead Bold"/>
        <a:ea typeface=""/>
        <a:cs typeface=""/>
      </a:majorFont>
      <a:minorFont>
        <a:latin typeface="Mead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972</Words>
  <Application>Microsoft Office PowerPoint</Application>
  <PresentationFormat>Экран (4:3)</PresentationFormat>
  <Paragraphs>165</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school_presentation</vt:lpstr>
      <vt:lpstr>Алгоритм Евклида</vt:lpstr>
      <vt:lpstr>Слайд 2</vt:lpstr>
      <vt:lpstr>Слайд 3</vt:lpstr>
      <vt:lpstr>Слайд 4</vt:lpstr>
      <vt:lpstr>Слайд 5</vt:lpstr>
      <vt:lpstr>Алгоритм Евклида</vt:lpstr>
      <vt:lpstr>Слайд 7</vt:lpstr>
      <vt:lpstr>Слайд 8</vt:lpstr>
      <vt:lpstr>Слайд 9</vt:lpstr>
      <vt:lpstr>Слайд 10</vt:lpstr>
      <vt:lpstr>Слайд 11</vt:lpstr>
      <vt:lpstr>Слайд 12</vt:lpstr>
      <vt:lpstr>Слайд 13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Elena</cp:lastModifiedBy>
  <cp:revision>62</cp:revision>
  <dcterms:created xsi:type="dcterms:W3CDTF">2013-12-11T03:43:49Z</dcterms:created>
  <dcterms:modified xsi:type="dcterms:W3CDTF">2015-10-27T16:53:28Z</dcterms:modified>
</cp:coreProperties>
</file>